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6858000" cx="12192000"/>
  <p:notesSz cx="6858000" cy="9144000"/>
  <p:embeddedFontLst>
    <p:embeddedFont>
      <p:font typeface="Helvetica Neue"/>
      <p:regular r:id="rId48"/>
      <p:bold r:id="rId49"/>
      <p:italic r:id="rId50"/>
      <p:boldItalic r:id="rId51"/>
    </p:embeddedFont>
    <p:embeddedFont>
      <p:font typeface="Source Sans Pro"/>
      <p:regular r:id="rId52"/>
      <p:bold r:id="rId53"/>
      <p:italic r:id="rId54"/>
      <p:boldItalic r:id="rId55"/>
    </p:embeddedFont>
    <p:embeddedFont>
      <p:font typeface="Century Gothic"/>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6B1BEA5-B9DD-4FA4-863D-1869439DB2A5}">
  <a:tblStyle styleId="{16B1BEA5-B9DD-4FA4-863D-1869439DB2A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HelveticaNeue-regular.fntdata"/><Relationship Id="rId47" Type="http://schemas.openxmlformats.org/officeDocument/2006/relationships/slide" Target="slides/slide42.xml"/><Relationship Id="rId49" Type="http://schemas.openxmlformats.org/officeDocument/2006/relationships/font" Target="fonts/HelveticaNeue-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HelveticaNeue-boldItalic.fntdata"/><Relationship Id="rId50" Type="http://schemas.openxmlformats.org/officeDocument/2006/relationships/font" Target="fonts/HelveticaNeue-italic.fntdata"/><Relationship Id="rId53" Type="http://schemas.openxmlformats.org/officeDocument/2006/relationships/font" Target="fonts/SourceSansPro-bold.fntdata"/><Relationship Id="rId52" Type="http://schemas.openxmlformats.org/officeDocument/2006/relationships/font" Target="fonts/SourceSansPro-regular.fntdata"/><Relationship Id="rId11" Type="http://schemas.openxmlformats.org/officeDocument/2006/relationships/slide" Target="slides/slide6.xml"/><Relationship Id="rId55" Type="http://schemas.openxmlformats.org/officeDocument/2006/relationships/font" Target="fonts/SourceSansPro-boldItalic.fntdata"/><Relationship Id="rId10" Type="http://schemas.openxmlformats.org/officeDocument/2006/relationships/slide" Target="slides/slide5.xml"/><Relationship Id="rId54" Type="http://schemas.openxmlformats.org/officeDocument/2006/relationships/font" Target="fonts/SourceSansPro-italic.fntdata"/><Relationship Id="rId13" Type="http://schemas.openxmlformats.org/officeDocument/2006/relationships/slide" Target="slides/slide8.xml"/><Relationship Id="rId57" Type="http://schemas.openxmlformats.org/officeDocument/2006/relationships/font" Target="fonts/CenturyGothic-bold.fntdata"/><Relationship Id="rId12" Type="http://schemas.openxmlformats.org/officeDocument/2006/relationships/slide" Target="slides/slide7.xml"/><Relationship Id="rId56" Type="http://schemas.openxmlformats.org/officeDocument/2006/relationships/font" Target="fonts/CenturyGothic-regular.fntdata"/><Relationship Id="rId15" Type="http://schemas.openxmlformats.org/officeDocument/2006/relationships/slide" Target="slides/slide10.xml"/><Relationship Id="rId59" Type="http://schemas.openxmlformats.org/officeDocument/2006/relationships/font" Target="fonts/CenturyGothic-boldItalic.fntdata"/><Relationship Id="rId14" Type="http://schemas.openxmlformats.org/officeDocument/2006/relationships/slide" Target="slides/slide9.xml"/><Relationship Id="rId58" Type="http://schemas.openxmlformats.org/officeDocument/2006/relationships/font" Target="fonts/CenturyGothic-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21" name="Google Shape;121;p1: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214" name="Google Shape;214;p10: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232" name="Google Shape;232;p11: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244" name="Google Shape;244;p12: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270" name="Google Shape;270;p13: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276" name="Google Shape;276;p14: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p15: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Properties – Variational Inference is inherently biased, MCMC is unbiased given infinite sampling time, etc.</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Main Latex Equations: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q^* = \min_{q \in Q} \text{KL} [  q(\theta) || p(\theta| X)]</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\mathbb{E}_{p(\theta|X)}[ f(\theta) ] \approx \frac{1}{T} \sum_{t=1}^{T} f(\theta_t) \\\text{~where~} \theta_t \sim p(\theta|X)</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6" name="Google Shape;28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16: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Is there too much information on this slide?</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Latex:</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Given target distribution $S_0$, design transitions s.t. $p_t(\theta_t) \to S_0$ as $t \to \infty$</a:t>
            </a:r>
            <a:endParaRPr b="0" i="0" sz="1200" u="none" cap="none" strike="noStrike">
              <a:solidFill>
                <a:schemeClr val="dk1"/>
              </a:solidFill>
              <a:latin typeface="Calibri"/>
              <a:ea typeface="Calibri"/>
              <a:cs typeface="Calibri"/>
              <a:sym typeface="Calibri"/>
            </a:endParaRPr>
          </a:p>
        </p:txBody>
      </p:sp>
      <p:sp>
        <p:nvSpPr>
          <p:cNvPr id="325" name="Google Shape;32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374" name="Google Shape;374;p17: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p18: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\text{Use samples from~} \mathcal{S}_\epsilon \text{~(instead of~} \mathcal{S}_0 \text{)} \text{~to compute~} \langle f \rangle_{\mathcal{S}_0}</a:t>
            </a:r>
            <a:endParaRPr b="0" i="0" sz="1200" u="none" cap="none" strike="noStrike">
              <a:solidFill>
                <a:schemeClr val="dk1"/>
              </a:solidFill>
              <a:latin typeface="Calibri"/>
              <a:ea typeface="Calibri"/>
              <a:cs typeface="Calibri"/>
              <a:sym typeface="Calibri"/>
            </a:endParaRPr>
          </a:p>
        </p:txBody>
      </p:sp>
      <p:sp>
        <p:nvSpPr>
          <p:cNvPr id="404" name="Google Shape;40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461" name="Google Shape;461;p19: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30" name="Google Shape;130;p2: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479" name="Google Shape;479;p20: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p21:notes"/>
          <p:cNvSpPr/>
          <p:nvPr>
            <p:ph idx="2" type="sldImg"/>
          </p:nvPr>
        </p:nvSpPr>
        <p:spPr>
          <a:xfrm>
            <a:off x="946150" y="555625"/>
            <a:ext cx="4964113" cy="27924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AI has brought tremendous new capabilities, but at an exponentially increasing energy concumption cost. We are seeing significant, but small, improvements in accuracy for very large increases in energy consumption.</a:t>
            </a:r>
            <a:endParaRPr/>
          </a:p>
          <a:p>
            <a:pPr indent="-285750" lvl="0" marL="2857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The graph shows how deep neural networks are energy hungry and growing quickly. At our current trajectory, a neural network in 2025 will have 100 trillion weight parameters, which is similar to the capacity of the human brain, or at least the number of synapses in the brain.</a:t>
            </a:r>
            <a:endParaRPr/>
          </a:p>
          <a:p>
            <a:pPr indent="-285750" lvl="0" marL="285750" marR="0" rtl="0" algn="l">
              <a:lnSpc>
                <a:spcPct val="107000"/>
              </a:lnSpc>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Taking inspiration from human biology, the energy efficiency of a brain is 100x better than current hardware, so we know there are opportunities to do better in digital hardware.</a:t>
            </a:r>
            <a:endParaRPr/>
          </a:p>
          <a:p>
            <a:pPr indent="-209550" lvl="0" marL="2857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86" name="Google Shape;48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p22:notes"/>
          <p:cNvSpPr/>
          <p:nvPr>
            <p:ph idx="2" type="sldImg"/>
          </p:nvPr>
        </p:nvSpPr>
        <p:spPr>
          <a:xfrm>
            <a:off x="946150" y="555625"/>
            <a:ext cx="4964113" cy="27924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7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The large computation and energy cost of deep neural networks leads to two challenges: one of which we like to call the AI economic ceiling.</a:t>
            </a:r>
            <a:endParaRPr/>
          </a:p>
          <a:p>
            <a:pPr indent="-285750" lvl="0" marL="285750" marR="0" rtl="0" algn="l">
              <a:lnSpc>
                <a:spcPct val="107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You can think of it as the </a:t>
            </a:r>
            <a:r>
              <a:rPr b="0" i="0" lang="en-US" sz="1200" u="none" cap="none" strike="noStrike">
                <a:solidFill>
                  <a:schemeClr val="dk1"/>
                </a:solidFill>
                <a:latin typeface="Calibri"/>
                <a:ea typeface="Calibri"/>
                <a:cs typeface="Calibri"/>
                <a:sym typeface="Calibri"/>
              </a:rPr>
              <a:t>value created by AI must exceed the energy cost to run the service (which is logical)</a:t>
            </a:r>
            <a:endParaRPr/>
          </a:p>
          <a:p>
            <a:pPr indent="-285750" lvl="0" marL="285750" marR="0" rtl="0" algn="l">
              <a:lnSpc>
                <a:spcPct val="107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To put this in perspective, the </a:t>
            </a:r>
            <a:r>
              <a:rPr b="0" i="0" lang="en-US" sz="1400" u="none" cap="none" strike="noStrike">
                <a:solidFill>
                  <a:schemeClr val="accent1"/>
                </a:solidFill>
                <a:latin typeface="Calibri"/>
                <a:ea typeface="Calibri"/>
                <a:cs typeface="Calibri"/>
                <a:sym typeface="Calibri"/>
              </a:rPr>
              <a:t>economic feasibility of AI per transaction may require cost as low as a micro dollar (1/10,000</a:t>
            </a:r>
            <a:r>
              <a:rPr b="0" baseline="30000" i="0" lang="en-US" sz="1400" u="none" cap="none" strike="noStrike">
                <a:solidFill>
                  <a:schemeClr val="accent1"/>
                </a:solidFill>
                <a:latin typeface="Calibri"/>
                <a:ea typeface="Calibri"/>
                <a:cs typeface="Calibri"/>
                <a:sym typeface="Calibri"/>
              </a:rPr>
              <a:t>th</a:t>
            </a:r>
            <a:r>
              <a:rPr b="0" i="0" lang="en-US" sz="1400" u="none" cap="none" strike="noStrike">
                <a:solidFill>
                  <a:schemeClr val="accent1"/>
                </a:solidFill>
                <a:latin typeface="Calibri"/>
                <a:ea typeface="Calibri"/>
                <a:cs typeface="Calibri"/>
                <a:sym typeface="Calibri"/>
              </a:rPr>
              <a:t> of a cent ). Some examples of this would be:</a:t>
            </a:r>
            <a:endParaRPr/>
          </a:p>
          <a:p>
            <a:pPr indent="-285750" lvl="1" marL="396875" marR="0" rtl="0" algn="l">
              <a:lnSpc>
                <a:spcPct val="107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Personalized advertisements and recommendations. The limit a social network can spend on ranking your posts, providing a personalized advertisement, or a recommendation of what else you might like to buy is measured in micro-dollars (Google, Facebook, Twitter, Amazon) </a:t>
            </a:r>
            <a:endParaRPr/>
          </a:p>
          <a:p>
            <a:pPr indent="-285750" lvl="1" marL="396875" marR="0" rtl="0" algn="l">
              <a:lnSpc>
                <a:spcPct val="107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Smart security monitoring based on image and sound recognition – these can be 24/7 use cases</a:t>
            </a:r>
            <a:endParaRPr/>
          </a:p>
          <a:p>
            <a:pPr indent="-285750" lvl="1" marL="396875" marR="0" rtl="0" algn="l">
              <a:lnSpc>
                <a:spcPct val="107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And for large-scale situations smart cities and factories, the efficiencies brought by AI must be worth the cost.</a:t>
            </a:r>
            <a:endParaRPr/>
          </a:p>
          <a:p>
            <a:pPr indent="-285750" lvl="0" marL="285750" marR="0" rtl="0" algn="l">
              <a:lnSpc>
                <a:spcPct val="107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The point is that b</a:t>
            </a:r>
            <a:r>
              <a:rPr b="0" i="0" lang="en-US" sz="1200" u="none" cap="none" strike="noStrike">
                <a:solidFill>
                  <a:schemeClr val="dk1"/>
                </a:solidFill>
                <a:latin typeface="Calibri"/>
                <a:ea typeface="Calibri"/>
                <a:cs typeface="Calibri"/>
                <a:sym typeface="Calibri"/>
              </a:rPr>
              <a:t>road economic viability requires energy efficient AI</a:t>
            </a:r>
            <a:endParaRPr/>
          </a:p>
          <a:p>
            <a:pPr indent="-196850" lvl="0" marL="285750" marR="0" rtl="0" algn="l">
              <a:lnSpc>
                <a:spcPct val="107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7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50" name="Google Shape;55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93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p23:notes"/>
          <p:cNvSpPr/>
          <p:nvPr>
            <p:ph idx="2" type="sldImg"/>
          </p:nvPr>
        </p:nvSpPr>
        <p:spPr>
          <a:xfrm>
            <a:off x="946150" y="555625"/>
            <a:ext cx="4964113" cy="27924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7F7F7F"/>
              </a:buClr>
              <a:buSzPts val="1400"/>
              <a:buFont typeface="Arial"/>
              <a:buChar char="•"/>
            </a:pPr>
            <a:r>
              <a:rPr b="0" i="0" lang="en-US" sz="1400" u="none" cap="none" strike="noStrike">
                <a:solidFill>
                  <a:srgbClr val="7F7F7F"/>
                </a:solidFill>
                <a:latin typeface="Helvetica Neue"/>
                <a:ea typeface="Helvetica Neue"/>
                <a:cs typeface="Helvetica Neue"/>
                <a:sym typeface="Helvetica Neue"/>
              </a:rPr>
              <a:t>The second challenge is what we like to refer to as the AI power and thermal ceiling.</a:t>
            </a:r>
            <a:endParaRPr/>
          </a:p>
          <a:p>
            <a:pPr indent="-285750" lvl="0" marL="285750" marR="0" rtl="0" algn="l">
              <a:spcBef>
                <a:spcPts val="0"/>
              </a:spcBef>
              <a:spcAft>
                <a:spcPts val="0"/>
              </a:spcAft>
              <a:buClr>
                <a:srgbClr val="7F7F7F"/>
              </a:buClr>
              <a:buSzPts val="1400"/>
              <a:buFont typeface="Arial"/>
              <a:buChar char="•"/>
            </a:pPr>
            <a:r>
              <a:rPr b="0" i="0" lang="en-US" sz="1400" u="none" cap="none" strike="noStrike">
                <a:solidFill>
                  <a:srgbClr val="7F7F7F"/>
                </a:solidFill>
                <a:latin typeface="Helvetica Neue"/>
                <a:ea typeface="Helvetica Neue"/>
                <a:cs typeface="Helvetica Neue"/>
                <a:sym typeface="Helvetica Neue"/>
              </a:rPr>
              <a:t>To make our vision of intelligent devices possible, we also knew that deep learning-based solutions will need to run on the device — whether a smartphone, car, robot, drone, machine, or other thing</a:t>
            </a:r>
            <a:endParaRPr/>
          </a:p>
          <a:p>
            <a:pPr indent="-285750" lvl="0" marL="2857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Power and thermal efficiency are essential for on-device AI, but it is a big challenge since the AI workloads are compute intensive and must work in a power- and thermally-constrained environment depending on the form factor.</a:t>
            </a:r>
            <a:endParaRPr/>
          </a:p>
          <a:p>
            <a:pPr indent="-285750" lvl="1" marL="396875"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The AI workloads are compute intensive, have large neural network models, have complex concurrencies, are often real-time, and some you want to be running all the time.</a:t>
            </a:r>
            <a:endParaRPr/>
          </a:p>
          <a:p>
            <a:pPr indent="-285750" lvl="1" marL="396875"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Many mobile form factors:</a:t>
            </a:r>
            <a:endParaRPr/>
          </a:p>
          <a:p>
            <a:pPr indent="-285749" lvl="2" marL="515938"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Must be thermally efficient for sleek, ultra-light designs</a:t>
            </a:r>
            <a:endParaRPr/>
          </a:p>
          <a:p>
            <a:pPr indent="-285749" lvl="2" marL="515938"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Require long battery life</a:t>
            </a:r>
            <a:endParaRPr/>
          </a:p>
          <a:p>
            <a:pPr indent="-285749" lvl="2" marL="515938"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Have storage and memory bandwidth limitations</a:t>
            </a:r>
            <a:endParaRPr/>
          </a:p>
          <a:p>
            <a:pPr indent="-209549" lvl="2" marL="515938"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74" name="Google Shape;57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93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p24:notes"/>
          <p:cNvSpPr/>
          <p:nvPr>
            <p:ph idx="2" type="sldImg"/>
          </p:nvPr>
        </p:nvSpPr>
        <p:spPr>
          <a:xfrm>
            <a:off x="946150" y="555625"/>
            <a:ext cx="4964113" cy="27924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We predict that there will be a new benchmark or metric</a:t>
            </a:r>
            <a:endParaRPr/>
          </a:p>
          <a:p>
            <a:pPr indent="-285750" lvl="0" marL="2857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Soon, AI algorithms will be measured by the amount of intelligence they provide per watt hour</a:t>
            </a:r>
            <a:endParaRPr b="0" i="0" sz="1200" u="none" cap="none" strike="noStrike">
              <a:solidFill>
                <a:schemeClr val="dk1"/>
              </a:solidFill>
              <a:latin typeface="Calibri"/>
              <a:ea typeface="Calibri"/>
              <a:cs typeface="Calibri"/>
              <a:sym typeface="Calibri"/>
            </a:endParaRPr>
          </a:p>
        </p:txBody>
      </p:sp>
      <p:sp>
        <p:nvSpPr>
          <p:cNvPr id="670" name="Google Shape;67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93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9" name="Shape 699"/>
        <p:cNvGrpSpPr/>
        <p:nvPr/>
      </p:nvGrpSpPr>
      <p:grpSpPr>
        <a:xfrm>
          <a:off x="0" y="0"/>
          <a:ext cx="0" cy="0"/>
          <a:chOff x="0" y="0"/>
          <a:chExt cx="0" cy="0"/>
        </a:xfrm>
      </p:grpSpPr>
      <p:sp>
        <p:nvSpPr>
          <p:cNvPr id="700" name="Google Shape;700;p25:notes"/>
          <p:cNvSpPr/>
          <p:nvPr>
            <p:ph idx="2" type="sldImg"/>
          </p:nvPr>
        </p:nvSpPr>
        <p:spPr>
          <a:xfrm>
            <a:off x="946150" y="555625"/>
            <a:ext cx="4964113" cy="27924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Bayesian deep learning is a key focus area for us and addresses many of these deep learning challenges</a:t>
            </a:r>
            <a:endParaRPr/>
          </a:p>
          <a:p>
            <a:pPr indent="-285750" lvl="0" marL="2857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Bayesian deep learning is stochastic, meaning that we add noise or random values to the weights of the neural network </a:t>
            </a:r>
            <a:endParaRPr/>
          </a:p>
          <a:p>
            <a:pPr indent="-285750" lvl="0" marL="2857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[click]</a:t>
            </a:r>
            <a:endParaRPr/>
          </a:p>
          <a:p>
            <a:pPr indent="-285750" lvl="0" marL="2857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In the diagram, the added noise is visualized as the shaking of each weight parameter. The shaking weights propagates noise to the activation nodes. </a:t>
            </a:r>
            <a:endParaRPr/>
          </a:p>
          <a:p>
            <a:pPr indent="-285750" lvl="0" marL="2857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[click]</a:t>
            </a:r>
            <a:endParaRPr/>
          </a:p>
          <a:p>
            <a:pPr indent="-285750" lvl="0" marL="2857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This noise is a good thing and is actually inspired by how the brain works. One benefit of this Bayesian deep learning is compression and quantization, which is the focus of this talk.  Compression and quantization</a:t>
            </a:r>
            <a:endParaRPr/>
          </a:p>
          <a:p>
            <a:pPr indent="-285750" lvl="1" marL="396875" marR="0" rtl="0" algn="l">
              <a:lnSpc>
                <a:spcPct val="90000"/>
              </a:lnSpc>
              <a:spcBef>
                <a:spcPts val="0"/>
              </a:spcBef>
              <a:spcAft>
                <a:spcPts val="0"/>
              </a:spcAft>
              <a:buClr>
                <a:schemeClr val="lt1"/>
              </a:buClr>
              <a:buSzPts val="1400"/>
              <a:buFont typeface="Arial"/>
              <a:buChar char="•"/>
            </a:pPr>
            <a:r>
              <a:rPr b="0" i="0" lang="en-US" sz="1400" u="none" cap="none" strike="noStrike">
                <a:solidFill>
                  <a:schemeClr val="lt1"/>
                </a:solidFill>
                <a:latin typeface="Calibri"/>
                <a:ea typeface="Calibri"/>
                <a:cs typeface="Calibri"/>
                <a:sym typeface="Calibri"/>
              </a:rPr>
              <a:t>Reduce complexity of neural network model</a:t>
            </a:r>
            <a:endParaRPr/>
          </a:p>
          <a:p>
            <a:pPr indent="-285750" lvl="1" marL="396875" marR="0" rtl="0" algn="l">
              <a:lnSpc>
                <a:spcPct val="90000"/>
              </a:lnSpc>
              <a:spcBef>
                <a:spcPts val="300"/>
              </a:spcBef>
              <a:spcAft>
                <a:spcPts val="0"/>
              </a:spcAft>
              <a:buClr>
                <a:schemeClr val="lt1"/>
              </a:buClr>
              <a:buSzPts val="1400"/>
              <a:buFont typeface="Arial"/>
              <a:buChar char="•"/>
            </a:pPr>
            <a:r>
              <a:rPr b="0" i="0" lang="en-US" sz="1400" u="none" cap="none" strike="noStrike">
                <a:solidFill>
                  <a:schemeClr val="lt1"/>
                </a:solidFill>
                <a:latin typeface="Calibri"/>
                <a:ea typeface="Calibri"/>
                <a:cs typeface="Calibri"/>
                <a:sym typeface="Calibri"/>
              </a:rPr>
              <a:t>Reduce bit-width of parameters and activations</a:t>
            </a:r>
            <a:endParaRPr/>
          </a:p>
          <a:p>
            <a:pPr indent="-285750" lvl="1" marL="396875" marR="0" rtl="0" algn="l">
              <a:lnSpc>
                <a:spcPct val="90000"/>
              </a:lnSpc>
              <a:spcBef>
                <a:spcPts val="300"/>
              </a:spcBef>
              <a:spcAft>
                <a:spcPts val="0"/>
              </a:spcAft>
              <a:buClr>
                <a:schemeClr val="lt1"/>
              </a:buClr>
              <a:buSzPts val="1400"/>
              <a:buFont typeface="Arial"/>
              <a:buChar char="•"/>
            </a:pPr>
            <a:r>
              <a:rPr b="0" i="0" lang="en-US" sz="1400" u="none" cap="none" strike="noStrike">
                <a:solidFill>
                  <a:schemeClr val="lt1"/>
                </a:solidFill>
                <a:latin typeface="Calibri"/>
                <a:ea typeface="Calibri"/>
                <a:cs typeface="Calibri"/>
                <a:sym typeface="Calibri"/>
              </a:rPr>
              <a:t>Save power and improve efficiency</a:t>
            </a:r>
            <a:endParaRPr b="0" i="0" sz="1400" u="none" cap="none" strike="noStrike">
              <a:solidFill>
                <a:schemeClr val="lt1"/>
              </a:solidFill>
              <a:latin typeface="Helvetica Neue"/>
              <a:ea typeface="Helvetica Neue"/>
              <a:cs typeface="Helvetica Neue"/>
              <a:sym typeface="Helvetica Neue"/>
            </a:endParaRPr>
          </a:p>
          <a:p>
            <a:pPr indent="-209550" lvl="0" marL="285750" marR="0" rtl="0" algn="l">
              <a:spcBef>
                <a:spcPts val="30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702" name="Google Shape;70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93000"/>
              </a:lnSpc>
              <a:spcBef>
                <a:spcPts val="0"/>
              </a:spcBef>
              <a:spcAft>
                <a:spcPts val="0"/>
              </a:spcAft>
              <a:buClr>
                <a:srgbClr val="7F7F7F"/>
              </a:buClr>
              <a:buSzPts val="800"/>
              <a:buFont typeface="Helvetica Neue"/>
              <a:buNone/>
            </a:pPr>
            <a:fld id="{00000000-1234-1234-1234-123412341234}" type="slidenum">
              <a:rPr b="0" i="0" lang="en-US" sz="800" u="none" cap="none" strike="noStrike">
                <a:solidFill>
                  <a:srgbClr val="7F7F7F"/>
                </a:solidFill>
                <a:latin typeface="Helvetica Neue"/>
                <a:ea typeface="Helvetica Neue"/>
                <a:cs typeface="Helvetica Neue"/>
                <a:sym typeface="Helvetica Neue"/>
              </a:rPr>
              <a:t>‹#›</a:t>
            </a:fld>
            <a:endParaRPr b="0" i="0" sz="800" u="none" cap="none" strike="noStrike">
              <a:solidFill>
                <a:srgbClr val="7F7F7F"/>
              </a:solidFill>
              <a:latin typeface="Helvetica Neue"/>
              <a:ea typeface="Helvetica Neue"/>
              <a:cs typeface="Helvetica Neue"/>
              <a:sym typeface="Helvetica Neue"/>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5" name="Shape 845"/>
        <p:cNvGrpSpPr/>
        <p:nvPr/>
      </p:nvGrpSpPr>
      <p:grpSpPr>
        <a:xfrm>
          <a:off x="0" y="0"/>
          <a:ext cx="0" cy="0"/>
          <a:chOff x="0" y="0"/>
          <a:chExt cx="0" cy="0"/>
        </a:xfrm>
      </p:grpSpPr>
      <p:sp>
        <p:nvSpPr>
          <p:cNvPr id="846" name="Google Shape;846;p26:notes"/>
          <p:cNvSpPr/>
          <p:nvPr>
            <p:ph idx="2" type="sldImg"/>
          </p:nvPr>
        </p:nvSpPr>
        <p:spPr>
          <a:xfrm>
            <a:off x="946150" y="555625"/>
            <a:ext cx="4964113" cy="27924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marR="0" rtl="0" algn="l">
              <a:lnSpc>
                <a:spcPct val="90000"/>
              </a:lnSpc>
              <a:spcBef>
                <a:spcPts val="0"/>
              </a:spcBef>
              <a:spcAft>
                <a:spcPts val="0"/>
              </a:spcAft>
              <a:buClr>
                <a:schemeClr val="dk1"/>
              </a:buClr>
              <a:buSzPts val="1110"/>
              <a:buFont typeface="Arial"/>
              <a:buChar char="•"/>
            </a:pPr>
            <a:r>
              <a:rPr b="0" i="0" lang="en-US" sz="1110" u="none" cap="none" strike="noStrike">
                <a:solidFill>
                  <a:schemeClr val="dk1"/>
                </a:solidFill>
                <a:latin typeface="Calibri"/>
                <a:ea typeface="Calibri"/>
                <a:cs typeface="Calibri"/>
                <a:sym typeface="Calibri"/>
              </a:rPr>
              <a:t>Let’s walk through a simple example to provide intuition about how Bayesian deep learning can be applied to shrink the model.</a:t>
            </a:r>
            <a:endParaRPr/>
          </a:p>
          <a:p>
            <a:pPr indent="-285750" lvl="0" marL="285750" marR="0" rtl="0" algn="l">
              <a:lnSpc>
                <a:spcPct val="90000"/>
              </a:lnSpc>
              <a:spcBef>
                <a:spcPts val="0"/>
              </a:spcBef>
              <a:spcAft>
                <a:spcPts val="0"/>
              </a:spcAft>
              <a:buClr>
                <a:schemeClr val="dk1"/>
              </a:buClr>
              <a:buSzPts val="1110"/>
              <a:buFont typeface="Arial"/>
              <a:buChar char="•"/>
            </a:pPr>
            <a:r>
              <a:rPr b="0" i="0" lang="en-US" sz="1110" u="none" cap="none" strike="noStrike">
                <a:solidFill>
                  <a:schemeClr val="dk1"/>
                </a:solidFill>
                <a:latin typeface="Calibri"/>
                <a:ea typeface="Calibri"/>
                <a:cs typeface="Calibri"/>
                <a:sym typeface="Calibri"/>
              </a:rPr>
              <a:t>There is an individual weight value for each line of the neural network, all part of a matrix W. Let’s consider just 2 of the weights, w1 and w2.</a:t>
            </a:r>
            <a:endParaRPr/>
          </a:p>
          <a:p>
            <a:pPr indent="-285750" lvl="0" marL="285750" marR="0" rtl="0" algn="l">
              <a:lnSpc>
                <a:spcPct val="90000"/>
              </a:lnSpc>
              <a:spcBef>
                <a:spcPts val="0"/>
              </a:spcBef>
              <a:spcAft>
                <a:spcPts val="0"/>
              </a:spcAft>
              <a:buClr>
                <a:schemeClr val="dk1"/>
              </a:buClr>
              <a:buSzPts val="1110"/>
              <a:buFont typeface="Arial"/>
              <a:buChar char="•"/>
            </a:pPr>
            <a:r>
              <a:rPr b="0" i="0" lang="en-US" sz="1110" u="none" cap="none" strike="noStrike">
                <a:solidFill>
                  <a:schemeClr val="dk1"/>
                </a:solidFill>
                <a:latin typeface="Calibri"/>
                <a:ea typeface="Calibri"/>
                <a:cs typeface="Calibri"/>
                <a:sym typeface="Calibri"/>
              </a:rPr>
              <a:t>There are initial weight values for w1 and w2 at the gray dot.</a:t>
            </a:r>
            <a:endParaRPr/>
          </a:p>
          <a:p>
            <a:pPr indent="-285750" lvl="0" marL="285750" marR="0" rtl="0" algn="l">
              <a:lnSpc>
                <a:spcPct val="90000"/>
              </a:lnSpc>
              <a:spcBef>
                <a:spcPts val="0"/>
              </a:spcBef>
              <a:spcAft>
                <a:spcPts val="0"/>
              </a:spcAft>
              <a:buClr>
                <a:schemeClr val="dk1"/>
              </a:buClr>
              <a:buSzPts val="1110"/>
              <a:buFont typeface="Arial"/>
              <a:buChar char="•"/>
            </a:pPr>
            <a:r>
              <a:rPr b="0" i="0" lang="en-US" sz="1110" u="none" cap="none" strike="noStrike">
                <a:solidFill>
                  <a:schemeClr val="dk1"/>
                </a:solidFill>
                <a:latin typeface="Calibri"/>
                <a:ea typeface="Calibri"/>
                <a:cs typeface="Calibri"/>
                <a:sym typeface="Calibri"/>
              </a:rPr>
              <a:t>[CLICK]</a:t>
            </a:r>
            <a:endParaRPr/>
          </a:p>
          <a:p>
            <a:pPr indent="-285750" lvl="0" marL="285750" marR="0" rtl="0" algn="l">
              <a:lnSpc>
                <a:spcPct val="90000"/>
              </a:lnSpc>
              <a:spcBef>
                <a:spcPts val="0"/>
              </a:spcBef>
              <a:spcAft>
                <a:spcPts val="0"/>
              </a:spcAft>
              <a:buClr>
                <a:schemeClr val="dk1"/>
              </a:buClr>
              <a:buSzPts val="1110"/>
              <a:buFont typeface="Arial"/>
              <a:buChar char="•"/>
            </a:pPr>
            <a:r>
              <a:rPr b="0" i="0" lang="en-US" sz="1110" u="none" cap="none" strike="noStrike">
                <a:solidFill>
                  <a:schemeClr val="dk1"/>
                </a:solidFill>
                <a:latin typeface="Calibri"/>
                <a:ea typeface="Calibri"/>
                <a:cs typeface="Calibri"/>
                <a:sym typeface="Calibri"/>
              </a:rPr>
              <a:t>We then introduce noise to the parameters, which gives us multiple potential points for w1 and w2, the green points, that make up the distribution before data.</a:t>
            </a:r>
            <a:endParaRPr/>
          </a:p>
          <a:p>
            <a:pPr indent="-285750" lvl="0" marL="285750" marR="0" rtl="0" algn="l">
              <a:lnSpc>
                <a:spcPct val="90000"/>
              </a:lnSpc>
              <a:spcBef>
                <a:spcPts val="0"/>
              </a:spcBef>
              <a:spcAft>
                <a:spcPts val="0"/>
              </a:spcAft>
              <a:buClr>
                <a:schemeClr val="dk1"/>
              </a:buClr>
              <a:buSzPts val="1110"/>
              <a:buFont typeface="Arial"/>
              <a:buChar char="•"/>
            </a:pPr>
            <a:r>
              <a:rPr b="0" i="0" lang="en-US" sz="1110" u="none" cap="none" strike="noStrike">
                <a:solidFill>
                  <a:schemeClr val="dk1"/>
                </a:solidFill>
                <a:latin typeface="Calibri"/>
                <a:ea typeface="Calibri"/>
                <a:cs typeface="Calibri"/>
                <a:sym typeface="Calibri"/>
              </a:rPr>
              <a:t>[CLICK]</a:t>
            </a:r>
            <a:endParaRPr/>
          </a:p>
          <a:p>
            <a:pPr indent="-285750" lvl="0" marL="285750" marR="0" rtl="0" algn="l">
              <a:lnSpc>
                <a:spcPct val="90000"/>
              </a:lnSpc>
              <a:spcBef>
                <a:spcPts val="0"/>
              </a:spcBef>
              <a:spcAft>
                <a:spcPts val="0"/>
              </a:spcAft>
              <a:buClr>
                <a:schemeClr val="dk1"/>
              </a:buClr>
              <a:buSzPts val="1110"/>
              <a:buFont typeface="Arial"/>
              <a:buChar char="•"/>
            </a:pPr>
            <a:r>
              <a:rPr b="0" i="0" lang="en-US" sz="1110" u="none" cap="none" strike="noStrike">
                <a:solidFill>
                  <a:schemeClr val="dk1"/>
                </a:solidFill>
                <a:latin typeface="Calibri"/>
                <a:ea typeface="Calibri"/>
                <a:cs typeface="Calibri"/>
                <a:sym typeface="Calibri"/>
              </a:rPr>
              <a:t>We then add data, which gives us the posterior distribution after data. The green dots have all shifted to the blue distribution.</a:t>
            </a:r>
            <a:endParaRPr/>
          </a:p>
          <a:p>
            <a:pPr indent="-285750" lvl="0" marL="285750" marR="0" rtl="0" algn="l">
              <a:lnSpc>
                <a:spcPct val="90000"/>
              </a:lnSpc>
              <a:spcBef>
                <a:spcPts val="0"/>
              </a:spcBef>
              <a:spcAft>
                <a:spcPts val="0"/>
              </a:spcAft>
              <a:buClr>
                <a:schemeClr val="dk1"/>
              </a:buClr>
              <a:buSzPts val="1110"/>
              <a:buFont typeface="Arial"/>
              <a:buChar char="•"/>
            </a:pPr>
            <a:r>
              <a:rPr b="0" i="0" lang="en-US" sz="1110" u="none" cap="none" strike="noStrike">
                <a:solidFill>
                  <a:schemeClr val="dk1"/>
                </a:solidFill>
                <a:latin typeface="Calibri"/>
                <a:ea typeface="Calibri"/>
                <a:cs typeface="Calibri"/>
                <a:sym typeface="Calibri"/>
              </a:rPr>
              <a:t>[CLICK]</a:t>
            </a:r>
            <a:endParaRPr/>
          </a:p>
          <a:p>
            <a:pPr indent="-285750" lvl="0" marL="285750" marR="0" rtl="0" algn="l">
              <a:lnSpc>
                <a:spcPct val="90000"/>
              </a:lnSpc>
              <a:spcBef>
                <a:spcPts val="0"/>
              </a:spcBef>
              <a:spcAft>
                <a:spcPts val="0"/>
              </a:spcAft>
              <a:buClr>
                <a:schemeClr val="dk1"/>
              </a:buClr>
              <a:buSzPts val="1110"/>
              <a:buFont typeface="Arial"/>
              <a:buChar char="•"/>
            </a:pPr>
            <a:r>
              <a:rPr b="0" i="0" lang="en-US" sz="1110" u="none" cap="none" strike="noStrike">
                <a:solidFill>
                  <a:schemeClr val="dk1"/>
                </a:solidFill>
                <a:latin typeface="Calibri"/>
                <a:ea typeface="Calibri"/>
                <a:cs typeface="Calibri"/>
                <a:sym typeface="Calibri"/>
              </a:rPr>
              <a:t>You’ll notice that w1 is pinned down and confined to a very narrow range, making it certain. However, w2 is highly uncertain, which means that it is not very useful</a:t>
            </a:r>
            <a:endParaRPr/>
          </a:p>
          <a:p>
            <a:pPr indent="-285750" lvl="0" marL="285750" marR="0" rtl="0" algn="l">
              <a:lnSpc>
                <a:spcPct val="90000"/>
              </a:lnSpc>
              <a:spcBef>
                <a:spcPts val="0"/>
              </a:spcBef>
              <a:spcAft>
                <a:spcPts val="0"/>
              </a:spcAft>
              <a:buClr>
                <a:schemeClr val="dk1"/>
              </a:buClr>
              <a:buSzPts val="1110"/>
              <a:buFont typeface="Arial"/>
              <a:buChar char="•"/>
            </a:pPr>
            <a:r>
              <a:rPr b="0" i="0" lang="en-US" sz="1110" u="none" cap="none" strike="noStrike">
                <a:solidFill>
                  <a:schemeClr val="dk1"/>
                </a:solidFill>
                <a:latin typeface="Calibri"/>
                <a:ea typeface="Calibri"/>
                <a:cs typeface="Calibri"/>
                <a:sym typeface="Calibri"/>
              </a:rPr>
              <a:t>[CLICK}</a:t>
            </a:r>
            <a:endParaRPr/>
          </a:p>
          <a:p>
            <a:pPr indent="-285750" lvl="0" marL="285750" marR="0" rtl="0" algn="l">
              <a:lnSpc>
                <a:spcPct val="90000"/>
              </a:lnSpc>
              <a:spcBef>
                <a:spcPts val="0"/>
              </a:spcBef>
              <a:spcAft>
                <a:spcPts val="0"/>
              </a:spcAft>
              <a:buClr>
                <a:schemeClr val="dk1"/>
              </a:buClr>
              <a:buSzPts val="1110"/>
              <a:buFont typeface="Arial"/>
              <a:buChar char="•"/>
            </a:pPr>
            <a:r>
              <a:rPr b="0" i="0" lang="en-US" sz="1110" u="none" cap="none" strike="noStrike">
                <a:solidFill>
                  <a:schemeClr val="dk1"/>
                </a:solidFill>
                <a:latin typeface="Calibri"/>
                <a:ea typeface="Calibri"/>
                <a:cs typeface="Calibri"/>
                <a:sym typeface="Calibri"/>
              </a:rPr>
              <a:t>This means that we can either quantize the weights (represent them with less bits) or completely remove the weight.</a:t>
            </a:r>
            <a:endParaRPr/>
          </a:p>
          <a:p>
            <a:pPr indent="-285750" lvl="0" marL="285750" marR="0" rtl="0" algn="l">
              <a:lnSpc>
                <a:spcPct val="90000"/>
              </a:lnSpc>
              <a:spcBef>
                <a:spcPts val="0"/>
              </a:spcBef>
              <a:spcAft>
                <a:spcPts val="0"/>
              </a:spcAft>
              <a:buClr>
                <a:schemeClr val="dk1"/>
              </a:buClr>
              <a:buSzPts val="1110"/>
              <a:buFont typeface="Arial"/>
              <a:buChar char="•"/>
            </a:pPr>
            <a:r>
              <a:rPr b="0" i="0" lang="en-US" sz="1110" u="none" cap="none" strike="noStrike">
                <a:solidFill>
                  <a:schemeClr val="dk1"/>
                </a:solidFill>
                <a:latin typeface="Calibri"/>
                <a:ea typeface="Calibri"/>
                <a:cs typeface="Calibri"/>
                <a:sym typeface="Calibri"/>
              </a:rPr>
              <a:t>{CLICK]</a:t>
            </a:r>
            <a:endParaRPr/>
          </a:p>
          <a:p>
            <a:pPr indent="-285750" lvl="0" marL="285750" marR="0" rtl="0" algn="l">
              <a:lnSpc>
                <a:spcPct val="90000"/>
              </a:lnSpc>
              <a:spcBef>
                <a:spcPts val="0"/>
              </a:spcBef>
              <a:spcAft>
                <a:spcPts val="0"/>
              </a:spcAft>
              <a:buClr>
                <a:schemeClr val="dk1"/>
              </a:buClr>
              <a:buSzPts val="1110"/>
              <a:buFont typeface="Arial"/>
              <a:buChar char="•"/>
            </a:pPr>
            <a:r>
              <a:rPr b="0" i="0" lang="en-US" sz="1110" u="none" cap="none" strike="noStrike">
                <a:solidFill>
                  <a:schemeClr val="dk1"/>
                </a:solidFill>
                <a:latin typeface="Calibri"/>
                <a:ea typeface="Calibri"/>
                <a:cs typeface="Calibri"/>
                <a:sym typeface="Calibri"/>
              </a:rPr>
              <a:t>In a similar method as quantizing a weight, which I won’t get into now, you can also prune entire activation nodes.</a:t>
            </a:r>
            <a:endParaRPr/>
          </a:p>
          <a:p>
            <a:pPr indent="-285750" lvl="0" marL="285750" marR="0" rtl="0" algn="l">
              <a:lnSpc>
                <a:spcPct val="90000"/>
              </a:lnSpc>
              <a:spcBef>
                <a:spcPts val="0"/>
              </a:spcBef>
              <a:spcAft>
                <a:spcPts val="0"/>
              </a:spcAft>
              <a:buClr>
                <a:schemeClr val="dk1"/>
              </a:buClr>
              <a:buSzPts val="1110"/>
              <a:buFont typeface="Arial"/>
              <a:buChar char="•"/>
            </a:pPr>
            <a:r>
              <a:rPr b="0" i="0" lang="en-US" sz="1110" u="none" cap="none" strike="noStrike">
                <a:solidFill>
                  <a:schemeClr val="dk1"/>
                </a:solidFill>
                <a:latin typeface="Calibri"/>
                <a:ea typeface="Calibri"/>
                <a:cs typeface="Calibri"/>
                <a:sym typeface="Calibri"/>
              </a:rPr>
              <a:t>The point of all this is that we are shrinking the model, so that we need to do less work on each inference, which ultimately saves power.</a:t>
            </a:r>
            <a:endParaRPr/>
          </a:p>
        </p:txBody>
      </p:sp>
      <p:sp>
        <p:nvSpPr>
          <p:cNvPr id="848" name="Google Shape;84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93000"/>
              </a:lnSpc>
              <a:spcBef>
                <a:spcPts val="0"/>
              </a:spcBef>
              <a:spcAft>
                <a:spcPts val="0"/>
              </a:spcAft>
              <a:buClr>
                <a:srgbClr val="7F7F7F"/>
              </a:buClr>
              <a:buSzPts val="800"/>
              <a:buFont typeface="Helvetica Neue"/>
              <a:buNone/>
            </a:pPr>
            <a:fld id="{00000000-1234-1234-1234-123412341234}" type="slidenum">
              <a:rPr b="0" i="0" lang="en-US" sz="800" u="none" cap="none" strike="noStrike">
                <a:solidFill>
                  <a:srgbClr val="7F7F7F"/>
                </a:solidFill>
                <a:latin typeface="Helvetica Neue"/>
                <a:ea typeface="Helvetica Neue"/>
                <a:cs typeface="Helvetica Neue"/>
                <a:sym typeface="Helvetica Neue"/>
              </a:rPr>
              <a:t>‹#›</a:t>
            </a:fld>
            <a:endParaRPr b="0" i="0" sz="800" u="none" cap="none" strike="noStrike">
              <a:solidFill>
                <a:srgbClr val="7F7F7F"/>
              </a:solidFill>
              <a:latin typeface="Helvetica Neue"/>
              <a:ea typeface="Helvetica Neue"/>
              <a:cs typeface="Helvetica Neue"/>
              <a:sym typeface="Helvetica Neu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2" name="Shape 1032"/>
        <p:cNvGrpSpPr/>
        <p:nvPr/>
      </p:nvGrpSpPr>
      <p:grpSpPr>
        <a:xfrm>
          <a:off x="0" y="0"/>
          <a:ext cx="0" cy="0"/>
          <a:chOff x="0" y="0"/>
          <a:chExt cx="0" cy="0"/>
        </a:xfrm>
      </p:grpSpPr>
      <p:sp>
        <p:nvSpPr>
          <p:cNvPr id="1033" name="Google Shape;1033;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034" name="Google Shape;1034;p27: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8" name="Shape 1038"/>
        <p:cNvGrpSpPr/>
        <p:nvPr/>
      </p:nvGrpSpPr>
      <p:grpSpPr>
        <a:xfrm>
          <a:off x="0" y="0"/>
          <a:ext cx="0" cy="0"/>
          <a:chOff x="0" y="0"/>
          <a:chExt cx="0" cy="0"/>
        </a:xfrm>
      </p:grpSpPr>
      <p:sp>
        <p:nvSpPr>
          <p:cNvPr id="1039" name="Google Shape;103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040" name="Google Shape;1040;p28: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3" name="Shape 1053"/>
        <p:cNvGrpSpPr/>
        <p:nvPr/>
      </p:nvGrpSpPr>
      <p:grpSpPr>
        <a:xfrm>
          <a:off x="0" y="0"/>
          <a:ext cx="0" cy="0"/>
          <a:chOff x="0" y="0"/>
          <a:chExt cx="0" cy="0"/>
        </a:xfrm>
      </p:grpSpPr>
      <p:sp>
        <p:nvSpPr>
          <p:cNvPr id="1054" name="Google Shape;105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055" name="Google Shape;1055;p29: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36" name="Google Shape;136;p3: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9" name="Shape 1069"/>
        <p:cNvGrpSpPr/>
        <p:nvPr/>
      </p:nvGrpSpPr>
      <p:grpSpPr>
        <a:xfrm>
          <a:off x="0" y="0"/>
          <a:ext cx="0" cy="0"/>
          <a:chOff x="0" y="0"/>
          <a:chExt cx="0" cy="0"/>
        </a:xfrm>
      </p:grpSpPr>
      <p:sp>
        <p:nvSpPr>
          <p:cNvPr id="1070" name="Google Shape;107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071" name="Google Shape;1071;p30: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5" name="Shape 1085"/>
        <p:cNvGrpSpPr/>
        <p:nvPr/>
      </p:nvGrpSpPr>
      <p:grpSpPr>
        <a:xfrm>
          <a:off x="0" y="0"/>
          <a:ext cx="0" cy="0"/>
          <a:chOff x="0" y="0"/>
          <a:chExt cx="0" cy="0"/>
        </a:xfrm>
      </p:grpSpPr>
      <p:sp>
        <p:nvSpPr>
          <p:cNvPr id="1086" name="Google Shape;1086;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087" name="Google Shape;1087;p31: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3" name="Shape 1103"/>
        <p:cNvGrpSpPr/>
        <p:nvPr/>
      </p:nvGrpSpPr>
      <p:grpSpPr>
        <a:xfrm>
          <a:off x="0" y="0"/>
          <a:ext cx="0" cy="0"/>
          <a:chOff x="0" y="0"/>
          <a:chExt cx="0" cy="0"/>
        </a:xfrm>
      </p:grpSpPr>
      <p:sp>
        <p:nvSpPr>
          <p:cNvPr id="1104" name="Google Shape;1104;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105" name="Google Shape;1105;p32: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5" name="Shape 1115"/>
        <p:cNvGrpSpPr/>
        <p:nvPr/>
      </p:nvGrpSpPr>
      <p:grpSpPr>
        <a:xfrm>
          <a:off x="0" y="0"/>
          <a:ext cx="0" cy="0"/>
          <a:chOff x="0" y="0"/>
          <a:chExt cx="0" cy="0"/>
        </a:xfrm>
      </p:grpSpPr>
      <p:sp>
        <p:nvSpPr>
          <p:cNvPr id="1116" name="Google Shape;111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117" name="Google Shape;1117;p33: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8" name="Shape 1128"/>
        <p:cNvGrpSpPr/>
        <p:nvPr/>
      </p:nvGrpSpPr>
      <p:grpSpPr>
        <a:xfrm>
          <a:off x="0" y="0"/>
          <a:ext cx="0" cy="0"/>
          <a:chOff x="0" y="0"/>
          <a:chExt cx="0" cy="0"/>
        </a:xfrm>
      </p:grpSpPr>
      <p:sp>
        <p:nvSpPr>
          <p:cNvPr id="1129" name="Google Shape;112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130" name="Google Shape;1130;p34: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6" name="Shape 1156"/>
        <p:cNvGrpSpPr/>
        <p:nvPr/>
      </p:nvGrpSpPr>
      <p:grpSpPr>
        <a:xfrm>
          <a:off x="0" y="0"/>
          <a:ext cx="0" cy="0"/>
          <a:chOff x="0" y="0"/>
          <a:chExt cx="0" cy="0"/>
        </a:xfrm>
      </p:grpSpPr>
      <p:sp>
        <p:nvSpPr>
          <p:cNvPr id="1157" name="Google Shape;115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158" name="Google Shape;1158;p35: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2" name="Shape 1162"/>
        <p:cNvGrpSpPr/>
        <p:nvPr/>
      </p:nvGrpSpPr>
      <p:grpSpPr>
        <a:xfrm>
          <a:off x="0" y="0"/>
          <a:ext cx="0" cy="0"/>
          <a:chOff x="0" y="0"/>
          <a:chExt cx="0" cy="0"/>
        </a:xfrm>
      </p:grpSpPr>
      <p:sp>
        <p:nvSpPr>
          <p:cNvPr id="1163" name="Google Shape;1163;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164" name="Google Shape;1164;p36: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8" name="Shape 1178"/>
        <p:cNvGrpSpPr/>
        <p:nvPr/>
      </p:nvGrpSpPr>
      <p:grpSpPr>
        <a:xfrm>
          <a:off x="0" y="0"/>
          <a:ext cx="0" cy="0"/>
          <a:chOff x="0" y="0"/>
          <a:chExt cx="0" cy="0"/>
        </a:xfrm>
      </p:grpSpPr>
      <p:sp>
        <p:nvSpPr>
          <p:cNvPr id="1179" name="Google Shape;117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180" name="Google Shape;1180;p37: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2" name="Shape 1202"/>
        <p:cNvGrpSpPr/>
        <p:nvPr/>
      </p:nvGrpSpPr>
      <p:grpSpPr>
        <a:xfrm>
          <a:off x="0" y="0"/>
          <a:ext cx="0" cy="0"/>
          <a:chOff x="0" y="0"/>
          <a:chExt cx="0" cy="0"/>
        </a:xfrm>
      </p:grpSpPr>
      <p:sp>
        <p:nvSpPr>
          <p:cNvPr id="1203" name="Google Shape;120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1204" name="Google Shape;1204;p38:notes"/>
          <p:cNvSpPr/>
          <p:nvPr>
            <p:ph idx="2" type="sldImg"/>
          </p:nvPr>
        </p:nvSpPr>
        <p:spPr>
          <a:xfrm>
            <a:off x="946150" y="555625"/>
            <a:ext cx="4965700" cy="27924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5" name="Google Shape;120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Bayesian deep learning provides more benefits than just compression and quantization. I do not have time to cover the rest of these in detail, but they are all very valuable.</a:t>
            </a:r>
            <a:endParaRPr/>
          </a:p>
          <a:p>
            <a:pPr indent="-285750" lvl="0" marL="2857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Regularization and generalization</a:t>
            </a:r>
            <a:endParaRPr/>
          </a:p>
          <a:p>
            <a:pPr indent="-285750" lvl="1" marL="396875"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Avoid overfitting data; choose the simplest model to explain observations (Occam’s razor) </a:t>
            </a:r>
            <a:endParaRPr/>
          </a:p>
          <a:p>
            <a:pPr indent="-285750" lvl="1" marL="396875"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Aggregate predictions from different models weighted by their explanatory power (Bayes)</a:t>
            </a:r>
            <a:endParaRPr/>
          </a:p>
          <a:p>
            <a:pPr indent="-285750" lvl="0" marL="2857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Confidence estimate</a:t>
            </a:r>
            <a:endParaRPr/>
          </a:p>
          <a:p>
            <a:pPr indent="-285750" lvl="1" marL="396875"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Generate the probability distribution of the predictions.</a:t>
            </a:r>
            <a:endParaRPr/>
          </a:p>
          <a:p>
            <a:pPr indent="-285750" lvl="1" marL="396875"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Improve trust in model prediction by knowing when it is highly confident or uncertain.</a:t>
            </a:r>
            <a:endParaRPr/>
          </a:p>
          <a:p>
            <a:pPr indent="-285750" lvl="0" marL="2857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Privacy and adversarial robustness</a:t>
            </a:r>
            <a:endParaRPr/>
          </a:p>
          <a:p>
            <a:pPr indent="-285750" lvl="1" marL="396875"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Learn robustly without personal data being shared.</a:t>
            </a:r>
            <a:endParaRPr/>
          </a:p>
          <a:p>
            <a:pPr indent="-285750" lvl="1" marL="396875"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Be less sensitive to small adversarial changes to the input.</a:t>
            </a:r>
            <a:endParaRPr/>
          </a:p>
          <a:p>
            <a:pPr indent="-209550" lvl="0" marL="2857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209550" lvl="1" marL="396875"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209550" lvl="0" marL="2857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4" name="Shape 1244"/>
        <p:cNvGrpSpPr/>
        <p:nvPr/>
      </p:nvGrpSpPr>
      <p:grpSpPr>
        <a:xfrm>
          <a:off x="0" y="0"/>
          <a:ext cx="0" cy="0"/>
          <a:chOff x="0" y="0"/>
          <a:chExt cx="0" cy="0"/>
        </a:xfrm>
      </p:grpSpPr>
      <p:sp>
        <p:nvSpPr>
          <p:cNvPr id="1245" name="Google Shape;1245;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246" name="Google Shape;1246;p39: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46" name="Google Shape;146;p4: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1" name="Shape 1251"/>
        <p:cNvGrpSpPr/>
        <p:nvPr/>
      </p:nvGrpSpPr>
      <p:grpSpPr>
        <a:xfrm>
          <a:off x="0" y="0"/>
          <a:ext cx="0" cy="0"/>
          <a:chOff x="0" y="0"/>
          <a:chExt cx="0" cy="0"/>
        </a:xfrm>
      </p:grpSpPr>
      <p:sp>
        <p:nvSpPr>
          <p:cNvPr id="1252" name="Google Shape;1252;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253" name="Google Shape;1253;p40: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8" name="Shape 1258"/>
        <p:cNvGrpSpPr/>
        <p:nvPr/>
      </p:nvGrpSpPr>
      <p:grpSpPr>
        <a:xfrm>
          <a:off x="0" y="0"/>
          <a:ext cx="0" cy="0"/>
          <a:chOff x="0" y="0"/>
          <a:chExt cx="0" cy="0"/>
        </a:xfrm>
      </p:grpSpPr>
      <p:sp>
        <p:nvSpPr>
          <p:cNvPr id="1259" name="Google Shape;1259;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260" name="Google Shape;1260;p41: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6" name="Shape 1266"/>
        <p:cNvGrpSpPr/>
        <p:nvPr/>
      </p:nvGrpSpPr>
      <p:grpSpPr>
        <a:xfrm>
          <a:off x="0" y="0"/>
          <a:ext cx="0" cy="0"/>
          <a:chOff x="0" y="0"/>
          <a:chExt cx="0" cy="0"/>
        </a:xfrm>
      </p:grpSpPr>
      <p:sp>
        <p:nvSpPr>
          <p:cNvPr id="1267" name="Google Shape;1267;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268" name="Google Shape;1268;p42: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58" name="Google Shape;158;p5: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65" name="Google Shape;165;p6: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82" name="Google Shape;182;p7: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97" name="Google Shape;197;p8: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207" name="Google Shape;207;p9: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Right Blue">
  <p:cSld name="Image Right Blue">
    <p:spTree>
      <p:nvGrpSpPr>
        <p:cNvPr id="15" name="Shape 15"/>
        <p:cNvGrpSpPr/>
        <p:nvPr/>
      </p:nvGrpSpPr>
      <p:grpSpPr>
        <a:xfrm>
          <a:off x="0" y="0"/>
          <a:ext cx="0" cy="0"/>
          <a:chOff x="0" y="0"/>
          <a:chExt cx="0" cy="0"/>
        </a:xfrm>
      </p:grpSpPr>
      <p:sp>
        <p:nvSpPr>
          <p:cNvPr id="16" name="Google Shape;16;p2"/>
          <p:cNvSpPr/>
          <p:nvPr/>
        </p:nvSpPr>
        <p:spPr>
          <a:xfrm>
            <a:off x="0" y="0"/>
            <a:ext cx="4658374"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800" u="none" cap="none" strike="noStrike">
              <a:solidFill>
                <a:srgbClr val="FFFFFF"/>
              </a:solidFill>
              <a:latin typeface="Calibri"/>
              <a:ea typeface="Calibri"/>
              <a:cs typeface="Calibri"/>
              <a:sym typeface="Calibri"/>
            </a:endParaRPr>
          </a:p>
        </p:txBody>
      </p:sp>
      <p:sp>
        <p:nvSpPr>
          <p:cNvPr id="17" name="Google Shape;17;p2"/>
          <p:cNvSpPr/>
          <p:nvPr/>
        </p:nvSpPr>
        <p:spPr>
          <a:xfrm>
            <a:off x="4164598" y="0"/>
            <a:ext cx="493776" cy="6858000"/>
          </a:xfrm>
          <a:prstGeom prst="rect">
            <a:avLst/>
          </a:prstGeom>
          <a:gradFill>
            <a:gsLst>
              <a:gs pos="0">
                <a:srgbClr val="4472C4">
                  <a:alpha val="0"/>
                </a:srgbClr>
              </a:gs>
              <a:gs pos="75000">
                <a:srgbClr val="233DA8"/>
              </a:gs>
              <a:gs pos="100000">
                <a:srgbClr val="1F386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800" u="none" cap="none" strike="noStrike">
              <a:solidFill>
                <a:srgbClr val="FFFFFF"/>
              </a:solidFill>
              <a:latin typeface="Calibri"/>
              <a:ea typeface="Calibri"/>
              <a:cs typeface="Calibri"/>
              <a:sym typeface="Calibri"/>
            </a:endParaRPr>
          </a:p>
        </p:txBody>
      </p:sp>
      <p:sp>
        <p:nvSpPr>
          <p:cNvPr id="18" name="Google Shape;18;p2"/>
          <p:cNvSpPr/>
          <p:nvPr>
            <p:ph idx="2" type="pic"/>
          </p:nvPr>
        </p:nvSpPr>
        <p:spPr>
          <a:xfrm>
            <a:off x="4658374" y="0"/>
            <a:ext cx="7533626" cy="6858000"/>
          </a:xfrm>
          <a:prstGeom prst="rect">
            <a:avLst/>
          </a:prstGeom>
          <a:noFill/>
          <a:ln>
            <a:noFill/>
          </a:ln>
        </p:spPr>
        <p:txBody>
          <a:bodyPr anchorCtr="0" anchor="ctr" bIns="45700" lIns="91425" spcFirstLastPara="1" rIns="91425" wrap="square" tIns="45700"/>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 name="Google Shape;19;p2"/>
          <p:cNvSpPr txBox="1"/>
          <p:nvPr>
            <p:ph idx="1" type="body"/>
          </p:nvPr>
        </p:nvSpPr>
        <p:spPr>
          <a:xfrm>
            <a:off x="495300" y="4743450"/>
            <a:ext cx="3556000" cy="1607651"/>
          </a:xfrm>
          <a:prstGeom prst="rect">
            <a:avLst/>
          </a:prstGeom>
          <a:noFill/>
          <a:ln>
            <a:noFill/>
          </a:ln>
        </p:spPr>
        <p:txBody>
          <a:bodyPr anchorCtr="0" anchor="t" bIns="45700" lIns="91425" spcFirstLastPara="1" rIns="91425" wrap="square" tIns="45700"/>
          <a:lstStyle>
            <a:lvl1pPr indent="-228600" lvl="0" marL="457200" marR="0" rtl="0" algn="l">
              <a:lnSpc>
                <a:spcPct val="110000"/>
              </a:lnSpc>
              <a:spcBef>
                <a:spcPts val="10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20" name="Google Shape;20;p2"/>
          <p:cNvSpPr txBox="1"/>
          <p:nvPr>
            <p:ph type="title"/>
          </p:nvPr>
        </p:nvSpPr>
        <p:spPr>
          <a:xfrm>
            <a:off x="495300" y="2740859"/>
            <a:ext cx="3557016" cy="1843840"/>
          </a:xfrm>
          <a:prstGeom prst="rect">
            <a:avLst/>
          </a:prstGeom>
          <a:noFill/>
          <a:ln>
            <a:noFill/>
          </a:ln>
        </p:spPr>
        <p:txBody>
          <a:bodyPr anchorCtr="0" anchor="ctr" bIns="45700" lIns="91425" spcFirstLastPara="1" rIns="91425" wrap="square" tIns="45700"/>
          <a:lstStyle>
            <a:lvl1pPr lvl="0" marR="0" rtl="0" algn="l">
              <a:lnSpc>
                <a:spcPct val="88000"/>
              </a:lnSpc>
              <a:spcBef>
                <a:spcPts val="0"/>
              </a:spcBef>
              <a:spcAft>
                <a:spcPts val="0"/>
              </a:spcAft>
              <a:buClr>
                <a:schemeClr val="lt1"/>
              </a:buClr>
              <a:buSzPts val="3400"/>
              <a:buFont typeface="Calibri"/>
              <a:buNone/>
              <a:defRPr b="0" i="0" sz="3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 name="Google Shape;21;p2"/>
          <p:cNvSpPr txBox="1"/>
          <p:nvPr>
            <p:ph idx="11" type="ftr"/>
          </p:nvPr>
        </p:nvSpPr>
        <p:spPr>
          <a:xfrm>
            <a:off x="495300" y="6534114"/>
            <a:ext cx="3557016" cy="116955"/>
          </a:xfrm>
          <a:prstGeom prst="rect">
            <a:avLst/>
          </a:prstGeom>
          <a:noFill/>
          <a:ln>
            <a:noFill/>
          </a:ln>
        </p:spPr>
        <p:txBody>
          <a:bodyPr anchorCtr="0" anchor="b" bIns="0" lIns="0" spcFirstLastPara="1" rIns="0" wrap="square" tIns="0"/>
          <a:lstStyle>
            <a:lvl1pPr lvl="0" marR="0" rtl="0" algn="ctr">
              <a:spcBef>
                <a:spcPts val="0"/>
              </a:spcBef>
              <a:spcAft>
                <a:spcPts val="0"/>
              </a:spcAft>
              <a:buSzPts val="1400"/>
              <a:buNone/>
              <a:defRPr b="0" i="0" sz="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1" name="Shape 71"/>
        <p:cNvGrpSpPr/>
        <p:nvPr/>
      </p:nvGrpSpPr>
      <p:grpSpPr>
        <a:xfrm>
          <a:off x="0" y="0"/>
          <a:ext cx="0" cy="0"/>
          <a:chOff x="0" y="0"/>
          <a:chExt cx="0" cy="0"/>
        </a:xfrm>
      </p:grpSpPr>
      <p:sp>
        <p:nvSpPr>
          <p:cNvPr id="72" name="Google Shape;72;p1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3" name="Google Shape;73;p1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4" name="Google Shape;74;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7" name="Shape 77"/>
        <p:cNvGrpSpPr/>
        <p:nvPr/>
      </p:nvGrpSpPr>
      <p:grpSpPr>
        <a:xfrm>
          <a:off x="0" y="0"/>
          <a:ext cx="0" cy="0"/>
          <a:chOff x="0" y="0"/>
          <a:chExt cx="0" cy="0"/>
        </a:xfrm>
      </p:grpSpPr>
      <p:sp>
        <p:nvSpPr>
          <p:cNvPr id="78" name="Google Shape;78;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9" name="Google Shape;79;p1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 name="Google Shape;80;p1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4" name="Shape 84"/>
        <p:cNvGrpSpPr/>
        <p:nvPr/>
      </p:nvGrpSpPr>
      <p:grpSpPr>
        <a:xfrm>
          <a:off x="0" y="0"/>
          <a:ext cx="0" cy="0"/>
          <a:chOff x="0" y="0"/>
          <a:chExt cx="0" cy="0"/>
        </a:xfrm>
      </p:grpSpPr>
      <p:sp>
        <p:nvSpPr>
          <p:cNvPr id="85" name="Google Shape;85;p1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7" name="Google Shape;87;p1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9" name="Google Shape;89;p1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 name="Google Shape;90;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1" name="Google Shape;91;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 name="Google Shape;92;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93" name="Shape 93"/>
        <p:cNvGrpSpPr/>
        <p:nvPr/>
      </p:nvGrpSpPr>
      <p:grpSpPr>
        <a:xfrm>
          <a:off x="0" y="0"/>
          <a:ext cx="0" cy="0"/>
          <a:chOff x="0" y="0"/>
          <a:chExt cx="0" cy="0"/>
        </a:xfrm>
      </p:grpSpPr>
      <p:sp>
        <p:nvSpPr>
          <p:cNvPr id="94" name="Google Shape;94;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5" name="Google Shape;95;p1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 name="Google Shape;96;p1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97" name="Google Shape;97;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9" name="Google Shape;99;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0" name="Shape 100"/>
        <p:cNvGrpSpPr/>
        <p:nvPr/>
      </p:nvGrpSpPr>
      <p:grpSpPr>
        <a:xfrm>
          <a:off x="0" y="0"/>
          <a:ext cx="0" cy="0"/>
          <a:chOff x="0" y="0"/>
          <a:chExt cx="0" cy="0"/>
        </a:xfrm>
      </p:grpSpPr>
      <p:sp>
        <p:nvSpPr>
          <p:cNvPr id="101" name="Google Shape;101;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2" name="Google Shape;102;p1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3" name="Google Shape;103;p1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04" name="Google Shape;10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6" name="Google Shape;10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07" name="Shape 107"/>
        <p:cNvGrpSpPr/>
        <p:nvPr/>
      </p:nvGrpSpPr>
      <p:grpSpPr>
        <a:xfrm>
          <a:off x="0" y="0"/>
          <a:ext cx="0" cy="0"/>
          <a:chOff x="0" y="0"/>
          <a:chExt cx="0" cy="0"/>
        </a:xfrm>
      </p:grpSpPr>
      <p:sp>
        <p:nvSpPr>
          <p:cNvPr id="108" name="Google Shape;108;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9" name="Google Shape;109;p1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 name="Google Shape;110;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1" name="Google Shape;111;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13" name="Shape 113"/>
        <p:cNvGrpSpPr/>
        <p:nvPr/>
      </p:nvGrpSpPr>
      <p:grpSpPr>
        <a:xfrm>
          <a:off x="0" y="0"/>
          <a:ext cx="0" cy="0"/>
          <a:chOff x="0" y="0"/>
          <a:chExt cx="0" cy="0"/>
        </a:xfrm>
      </p:grpSpPr>
      <p:sp>
        <p:nvSpPr>
          <p:cNvPr id="114" name="Google Shape;114;p1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5" name="Google Shape;115;p1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Google Shape;11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7" name="Google Shape;11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8" name="Google Shape;11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2" name="Shape 22"/>
        <p:cNvGrpSpPr/>
        <p:nvPr/>
      </p:nvGrpSpPr>
      <p:grpSpPr>
        <a:xfrm>
          <a:off x="0" y="0"/>
          <a:ext cx="0" cy="0"/>
          <a:chOff x="0" y="0"/>
          <a:chExt cx="0" cy="0"/>
        </a:xfrm>
      </p:grpSpPr>
      <p:sp>
        <p:nvSpPr>
          <p:cNvPr id="23" name="Google Shape;23;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 name="Shape 27"/>
        <p:cNvGrpSpPr/>
        <p:nvPr/>
      </p:nvGrpSpPr>
      <p:grpSpPr>
        <a:xfrm>
          <a:off x="0" y="0"/>
          <a:ext cx="0" cy="0"/>
          <a:chOff x="0" y="0"/>
          <a:chExt cx="0" cy="0"/>
        </a:xfrm>
      </p:grpSpPr>
      <p:sp>
        <p:nvSpPr>
          <p:cNvPr id="28" name="Google Shape;28;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ke Away Shelf Blue">
  <p:cSld name="Take Away Shelf Blue">
    <p:spTree>
      <p:nvGrpSpPr>
        <p:cNvPr id="33" name="Shape 33"/>
        <p:cNvGrpSpPr/>
        <p:nvPr/>
      </p:nvGrpSpPr>
      <p:grpSpPr>
        <a:xfrm>
          <a:off x="0" y="0"/>
          <a:ext cx="0" cy="0"/>
          <a:chOff x="0" y="0"/>
          <a:chExt cx="0" cy="0"/>
        </a:xfrm>
      </p:grpSpPr>
      <p:sp>
        <p:nvSpPr>
          <p:cNvPr id="34" name="Google Shape;34;p5"/>
          <p:cNvSpPr/>
          <p:nvPr/>
        </p:nvSpPr>
        <p:spPr>
          <a:xfrm>
            <a:off x="-1855" y="5312733"/>
            <a:ext cx="12195710" cy="15452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entury Gothic"/>
              <a:ea typeface="Century Gothic"/>
              <a:cs typeface="Century Gothic"/>
              <a:sym typeface="Century Gothic"/>
            </a:endParaRPr>
          </a:p>
        </p:txBody>
      </p:sp>
      <p:sp>
        <p:nvSpPr>
          <p:cNvPr id="35" name="Google Shape;35;p5"/>
          <p:cNvSpPr/>
          <p:nvPr/>
        </p:nvSpPr>
        <p:spPr>
          <a:xfrm rot="-5400000">
            <a:off x="5849116" y="-536376"/>
            <a:ext cx="493775" cy="12191993"/>
          </a:xfrm>
          <a:prstGeom prst="round1Rect">
            <a:avLst>
              <a:gd fmla="val 0" name="adj"/>
            </a:avLst>
          </a:prstGeom>
          <a:gradFill>
            <a:gsLst>
              <a:gs pos="0">
                <a:srgbClr val="3C6BBE">
                  <a:alpha val="0"/>
                </a:srgbClr>
              </a:gs>
              <a:gs pos="75000">
                <a:srgbClr val="2540B3"/>
              </a:gs>
              <a:gs pos="100000">
                <a:srgbClr val="1F386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FFFFFF"/>
              </a:solidFill>
              <a:latin typeface="Calibri"/>
              <a:ea typeface="Calibri"/>
              <a:cs typeface="Calibri"/>
              <a:sym typeface="Calibri"/>
            </a:endParaRPr>
          </a:p>
        </p:txBody>
      </p:sp>
      <p:sp>
        <p:nvSpPr>
          <p:cNvPr id="36" name="Google Shape;3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262626"/>
              </a:buClr>
              <a:buSzPts val="4400"/>
              <a:buFont typeface="Calibri"/>
              <a:buNone/>
              <a:defRPr b="0" i="0" sz="4400" u="none" cap="none" strike="noStrike">
                <a:solidFill>
                  <a:srgbClr val="26262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 name="Google Shape;37;p5"/>
          <p:cNvSpPr txBox="1"/>
          <p:nvPr>
            <p:ph idx="1" type="body"/>
          </p:nvPr>
        </p:nvSpPr>
        <p:spPr>
          <a:xfrm>
            <a:off x="495299" y="5607050"/>
            <a:ext cx="11186159" cy="929054"/>
          </a:xfrm>
          <a:prstGeom prst="rect">
            <a:avLst/>
          </a:prstGeom>
          <a:noFill/>
          <a:ln>
            <a:noFill/>
          </a:ln>
        </p:spPr>
        <p:txBody>
          <a:bodyPr anchorCtr="0" anchor="ctr" bIns="45700" lIns="91425" spcFirstLastPara="1" rIns="91425" wrap="square" tIns="45700"/>
          <a:lstStyle>
            <a:lvl1pPr indent="-228600" lvl="0" marL="457200" marR="0" rtl="0" algn="l">
              <a:lnSpc>
                <a:spcPct val="89000"/>
              </a:lnSpc>
              <a:spcBef>
                <a:spcPts val="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228600" lvl="1" marL="914400" marR="0" rtl="0" algn="l">
              <a:lnSpc>
                <a:spcPct val="94000"/>
              </a:lnSpc>
              <a:spcBef>
                <a:spcPts val="12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2pPr>
            <a:lvl3pPr indent="-228600" lvl="2" marL="1371600" marR="0" rtl="0" algn="l">
              <a:lnSpc>
                <a:spcPct val="95000"/>
              </a:lnSpc>
              <a:spcBef>
                <a:spcPts val="1200"/>
              </a:spcBef>
              <a:spcAft>
                <a:spcPts val="0"/>
              </a:spcAft>
              <a:buClr>
                <a:schemeClr val="lt1"/>
              </a:buClr>
              <a:buSzPts val="2100"/>
              <a:buFont typeface="Arial"/>
              <a:buNone/>
              <a:defRPr b="0" i="0" sz="2100" u="none" cap="none" strike="noStrike">
                <a:solidFill>
                  <a:schemeClr val="lt1"/>
                </a:solidFill>
                <a:latin typeface="Calibri"/>
                <a:ea typeface="Calibri"/>
                <a:cs typeface="Calibri"/>
                <a:sym typeface="Calibri"/>
              </a:defRPr>
            </a:lvl3pPr>
            <a:lvl4pPr indent="-228600" lvl="3" marL="1828800" marR="0" rtl="0" algn="l">
              <a:lnSpc>
                <a:spcPct val="98000"/>
              </a:lnSpc>
              <a:spcBef>
                <a:spcPts val="12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4pPr>
            <a:lvl5pPr indent="-228600" lvl="4" marL="2286000" marR="0" rtl="0" algn="l">
              <a:lnSpc>
                <a:spcPct val="94000"/>
              </a:lnSpc>
              <a:spcBef>
                <a:spcPts val="9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5pPr>
            <a:lvl6pPr indent="-342900" lvl="5" marL="2743200" marR="0" rtl="0" algn="l">
              <a:lnSpc>
                <a:spcPct val="90000"/>
              </a:lnSpc>
              <a:spcBef>
                <a:spcPts val="9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5"/>
          <p:cNvSpPr txBox="1"/>
          <p:nvPr>
            <p:ph idx="2" type="body"/>
          </p:nvPr>
        </p:nvSpPr>
        <p:spPr>
          <a:xfrm>
            <a:off x="495300" y="1709928"/>
            <a:ext cx="11189474" cy="3085549"/>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5"/>
          <p:cNvSpPr txBox="1"/>
          <p:nvPr>
            <p:ph idx="3" type="subTitle"/>
          </p:nvPr>
        </p:nvSpPr>
        <p:spPr>
          <a:xfrm>
            <a:off x="495300" y="1132232"/>
            <a:ext cx="11187112" cy="431657"/>
          </a:xfrm>
          <a:prstGeom prst="rect">
            <a:avLst/>
          </a:prstGeom>
          <a:noFill/>
          <a:ln>
            <a:noFill/>
          </a:ln>
        </p:spPr>
        <p:txBody>
          <a:bodyPr anchorCtr="0" anchor="t" bIns="45700" lIns="91425" spcFirstLastPara="1" rIns="91425" wrap="square" tIns="45700"/>
          <a:lstStyle>
            <a:lvl1pPr lvl="0" marR="0" rtl="0" algn="l">
              <a:lnSpc>
                <a:spcPct val="83000"/>
              </a:lnSpc>
              <a:spcBef>
                <a:spcPts val="1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40" name="Google Shape;40;p5"/>
          <p:cNvSpPr txBox="1"/>
          <p:nvPr>
            <p:ph idx="11" type="ftr"/>
          </p:nvPr>
        </p:nvSpPr>
        <p:spPr>
          <a:xfrm>
            <a:off x="494189" y="5110549"/>
            <a:ext cx="10223342" cy="131703"/>
          </a:xfrm>
          <a:prstGeom prst="rect">
            <a:avLst/>
          </a:prstGeom>
          <a:noFill/>
          <a:ln>
            <a:noFill/>
          </a:ln>
        </p:spPr>
        <p:txBody>
          <a:bodyPr anchorCtr="0" anchor="b" bIns="0" lIns="0" spcFirstLastPara="1" rIns="0" wrap="square" tIns="0"/>
          <a:lstStyle>
            <a:lvl1pPr lvl="0" marR="0" rtl="0" algn="l">
              <a:lnSpc>
                <a:spcPct val="107000"/>
              </a:lnSpc>
              <a:spcBef>
                <a:spcPts val="0"/>
              </a:spcBef>
              <a:spcAft>
                <a:spcPts val="0"/>
              </a:spcAft>
              <a:buSzPts val="1400"/>
              <a:buNone/>
              <a:defRPr sz="800">
                <a:solidFill>
                  <a:srgbClr val="7F7F7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5"/>
          <p:cNvSpPr txBox="1"/>
          <p:nvPr/>
        </p:nvSpPr>
        <p:spPr>
          <a:xfrm>
            <a:off x="11571666" y="6528117"/>
            <a:ext cx="125034" cy="138243"/>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None/>
            </a:pPr>
            <a:fld id="{00000000-1234-1234-1234-123412341234}" type="slidenum">
              <a:rPr lang="en-US"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2" name="Shape 42"/>
        <p:cNvGrpSpPr/>
        <p:nvPr/>
      </p:nvGrpSpPr>
      <p:grpSpPr>
        <a:xfrm>
          <a:off x="0" y="0"/>
          <a:ext cx="0" cy="0"/>
          <a:chOff x="0" y="0"/>
          <a:chExt cx="0" cy="0"/>
        </a:xfrm>
      </p:grpSpPr>
      <p:sp>
        <p:nvSpPr>
          <p:cNvPr id="43" name="Google Shape;43;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Blue">
  <p:cSld name="Quote Blue">
    <p:bg>
      <p:bgPr>
        <a:solidFill>
          <a:schemeClr val="accent1"/>
        </a:solidFill>
      </p:bgPr>
    </p:bg>
    <p:spTree>
      <p:nvGrpSpPr>
        <p:cNvPr id="46" name="Shape 46"/>
        <p:cNvGrpSpPr/>
        <p:nvPr/>
      </p:nvGrpSpPr>
      <p:grpSpPr>
        <a:xfrm>
          <a:off x="0" y="0"/>
          <a:ext cx="0" cy="0"/>
          <a:chOff x="0" y="0"/>
          <a:chExt cx="0" cy="0"/>
        </a:xfrm>
      </p:grpSpPr>
      <p:sp>
        <p:nvSpPr>
          <p:cNvPr id="47" name="Google Shape;47;p7"/>
          <p:cNvSpPr txBox="1"/>
          <p:nvPr>
            <p:ph idx="1" type="body"/>
          </p:nvPr>
        </p:nvSpPr>
        <p:spPr>
          <a:xfrm>
            <a:off x="481807" y="6171314"/>
            <a:ext cx="2623343" cy="236312"/>
          </a:xfrm>
          <a:prstGeom prst="rect">
            <a:avLst/>
          </a:prstGeom>
          <a:noFill/>
          <a:ln>
            <a:noFill/>
          </a:ln>
        </p:spPr>
        <p:txBody>
          <a:bodyPr anchorCtr="0" anchor="t" bIns="45700" lIns="91425" spcFirstLastPara="1" rIns="91425" wrap="square" tIns="45700"/>
          <a:lstStyle>
            <a:lvl1pPr indent="-228600" lvl="0" marL="457200" marR="0" rtl="0" algn="l">
              <a:lnSpc>
                <a:spcPct val="114000"/>
              </a:lnSpc>
              <a:spcBef>
                <a:spcPts val="0"/>
              </a:spcBef>
              <a:spcAft>
                <a:spcPts val="0"/>
              </a:spcAft>
              <a:buClr>
                <a:schemeClr val="lt1"/>
              </a:buClr>
              <a:buSzPts val="1400"/>
              <a:buFont typeface="Arial"/>
              <a:buNone/>
              <a:defRPr b="1" i="0" sz="1400" u="none" cap="none" strike="noStrike">
                <a:solidFill>
                  <a:schemeClr val="lt1"/>
                </a:solidFill>
                <a:latin typeface="Calibri"/>
                <a:ea typeface="Calibri"/>
                <a:cs typeface="Calibri"/>
                <a:sym typeface="Calibri"/>
              </a:defRPr>
            </a:lvl1pPr>
            <a:lvl2pPr indent="-228600" lvl="1" marL="914400" marR="0" rtl="0" algn="l">
              <a:lnSpc>
                <a:spcPct val="114000"/>
              </a:lnSpc>
              <a:spcBef>
                <a:spcPts val="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2pPr>
            <a:lvl3pPr indent="-228600" lvl="2" marL="1371600" marR="0" rtl="0" algn="l">
              <a:lnSpc>
                <a:spcPct val="114000"/>
              </a:lnSpc>
              <a:spcBef>
                <a:spcPts val="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3pPr>
            <a:lvl4pPr indent="-228600" lvl="3" marL="1828800" marR="0" rtl="0" algn="l">
              <a:lnSpc>
                <a:spcPct val="114000"/>
              </a:lnSpc>
              <a:spcBef>
                <a:spcPts val="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4pPr>
            <a:lvl5pPr indent="-228600" lvl="4" marL="2286000" marR="0" rtl="0" algn="l">
              <a:lnSpc>
                <a:spcPct val="114000"/>
              </a:lnSpc>
              <a:spcBef>
                <a:spcPts val="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 name="Google Shape;48;p7"/>
          <p:cNvSpPr txBox="1"/>
          <p:nvPr>
            <p:ph idx="2" type="body"/>
          </p:nvPr>
        </p:nvSpPr>
        <p:spPr>
          <a:xfrm>
            <a:off x="3340102" y="6171314"/>
            <a:ext cx="2613026" cy="236312"/>
          </a:xfrm>
          <a:prstGeom prst="rect">
            <a:avLst/>
          </a:prstGeom>
          <a:noFill/>
          <a:ln>
            <a:noFill/>
          </a:ln>
        </p:spPr>
        <p:txBody>
          <a:bodyPr anchorCtr="0" anchor="t" bIns="45700" lIns="91425" spcFirstLastPara="1" rIns="91425" wrap="square" tIns="45700"/>
          <a:lstStyle>
            <a:lvl1pPr indent="-228600" lvl="0" marL="457200" marR="0" rtl="0" algn="l">
              <a:lnSpc>
                <a:spcPct val="114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114000"/>
              </a:lnSpc>
              <a:spcBef>
                <a:spcPts val="5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2pPr>
            <a:lvl3pPr indent="-228600" lvl="2" marL="1371600" marR="0" rtl="0" algn="l">
              <a:lnSpc>
                <a:spcPct val="114000"/>
              </a:lnSpc>
              <a:spcBef>
                <a:spcPts val="5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3pPr>
            <a:lvl4pPr indent="-228600" lvl="3" marL="1828800" marR="0" rtl="0" algn="l">
              <a:lnSpc>
                <a:spcPct val="114000"/>
              </a:lnSpc>
              <a:spcBef>
                <a:spcPts val="5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4pPr>
            <a:lvl5pPr indent="-228600" lvl="4" marL="2286000" marR="0" rtl="0" algn="l">
              <a:lnSpc>
                <a:spcPct val="114000"/>
              </a:lnSpc>
              <a:spcBef>
                <a:spcPts val="5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 name="Google Shape;49;p7"/>
          <p:cNvSpPr txBox="1"/>
          <p:nvPr>
            <p:ph idx="3" type="body"/>
          </p:nvPr>
        </p:nvSpPr>
        <p:spPr>
          <a:xfrm>
            <a:off x="495299" y="395662"/>
            <a:ext cx="10222231" cy="4122848"/>
          </a:xfrm>
          <a:prstGeom prst="rect">
            <a:avLst/>
          </a:prstGeom>
          <a:noFill/>
          <a:ln>
            <a:noFill/>
          </a:ln>
        </p:spPr>
        <p:txBody>
          <a:bodyPr anchorCtr="0" anchor="t" bIns="45700" lIns="91425" spcFirstLastPara="1" rIns="91425" wrap="square" tIns="45700"/>
          <a:lstStyle>
            <a:lvl1pPr indent="-635000" lvl="0" marL="457200" marR="0" rtl="0" algn="l">
              <a:lnSpc>
                <a:spcPct val="99000"/>
              </a:lnSpc>
              <a:spcBef>
                <a:spcPts val="1200"/>
              </a:spcBef>
              <a:spcAft>
                <a:spcPts val="0"/>
              </a:spcAft>
              <a:buClr>
                <a:schemeClr val="lt1"/>
              </a:buClr>
              <a:buSzPts val="6400"/>
              <a:buFont typeface="Helvetica Neue"/>
              <a:buChar char="​"/>
              <a:defRPr b="0" i="0" sz="6400" u="none" cap="none" strike="noStrike">
                <a:solidFill>
                  <a:schemeClr val="lt1"/>
                </a:solidFill>
                <a:latin typeface="Calibri"/>
                <a:ea typeface="Calibri"/>
                <a:cs typeface="Calibri"/>
                <a:sym typeface="Calibri"/>
              </a:defRPr>
            </a:lvl1pPr>
            <a:lvl2pPr indent="-228600" lvl="1" marL="914400" marR="0" rtl="0" algn="l">
              <a:lnSpc>
                <a:spcPct val="86000"/>
              </a:lnSpc>
              <a:spcBef>
                <a:spcPts val="1200"/>
              </a:spcBef>
              <a:spcAft>
                <a:spcPts val="0"/>
              </a:spcAft>
              <a:buClr>
                <a:srgbClr val="262626"/>
              </a:buClr>
              <a:buSzPts val="5500"/>
              <a:buFont typeface="Helvetica Neue"/>
              <a:buNone/>
              <a:defRPr b="0" i="0" sz="5500" u="none" cap="none" strike="noStrike">
                <a:solidFill>
                  <a:srgbClr val="262626"/>
                </a:solidFill>
                <a:latin typeface="Calibri"/>
                <a:ea typeface="Calibri"/>
                <a:cs typeface="Calibri"/>
                <a:sym typeface="Calibri"/>
              </a:defRPr>
            </a:lvl2pPr>
            <a:lvl3pPr indent="-508000" lvl="2" marL="1371600" marR="0" rtl="0" algn="l">
              <a:lnSpc>
                <a:spcPct val="89000"/>
              </a:lnSpc>
              <a:spcBef>
                <a:spcPts val="1200"/>
              </a:spcBef>
              <a:spcAft>
                <a:spcPts val="0"/>
              </a:spcAft>
              <a:buClr>
                <a:schemeClr val="lt1"/>
              </a:buClr>
              <a:buSzPts val="4400"/>
              <a:buFont typeface="Helvetica Neue"/>
              <a:buChar char="​"/>
              <a:defRPr b="0" i="0" sz="4400" u="none" cap="none" strike="noStrike">
                <a:solidFill>
                  <a:schemeClr val="lt1"/>
                </a:solidFill>
                <a:latin typeface="Calibri"/>
                <a:ea typeface="Calibri"/>
                <a:cs typeface="Calibri"/>
                <a:sym typeface="Calibri"/>
              </a:defRPr>
            </a:lvl3pPr>
            <a:lvl4pPr indent="-444500" lvl="3" marL="1828800" marR="0" rtl="0" algn="l">
              <a:lnSpc>
                <a:spcPct val="88000"/>
              </a:lnSpc>
              <a:spcBef>
                <a:spcPts val="1200"/>
              </a:spcBef>
              <a:spcAft>
                <a:spcPts val="0"/>
              </a:spcAft>
              <a:buClr>
                <a:schemeClr val="lt1"/>
              </a:buClr>
              <a:buSzPts val="3400"/>
              <a:buFont typeface="Helvetica Neue"/>
              <a:buChar char="​"/>
              <a:defRPr b="0" i="0" sz="3400" u="none" cap="none" strike="noStrike">
                <a:solidFill>
                  <a:schemeClr val="lt1"/>
                </a:solidFill>
                <a:latin typeface="Calibri"/>
                <a:ea typeface="Calibri"/>
                <a:cs typeface="Calibri"/>
                <a:sym typeface="Calibri"/>
              </a:defRPr>
            </a:lvl4pPr>
            <a:lvl5pPr indent="-228600" lvl="4" marL="2286000" marR="0" rtl="0" algn="l">
              <a:lnSpc>
                <a:spcPct val="89000"/>
              </a:lnSpc>
              <a:spcBef>
                <a:spcPts val="1200"/>
              </a:spcBef>
              <a:spcAft>
                <a:spcPts val="0"/>
              </a:spcAft>
              <a:buClr>
                <a:schemeClr val="lt1"/>
              </a:buClr>
              <a:buSzPts val="2800"/>
              <a:buFont typeface="Helvetica Neue"/>
              <a:buNone/>
              <a:defRPr b="0" i="0" sz="2800" u="none" cap="none" strike="noStrike">
                <a:solidFill>
                  <a:schemeClr val="lt1"/>
                </a:solidFill>
                <a:latin typeface="Calibri"/>
                <a:ea typeface="Calibri"/>
                <a:cs typeface="Calibri"/>
                <a:sym typeface="Calibri"/>
              </a:defRPr>
            </a:lvl5pPr>
            <a:lvl6pPr indent="-381000" lvl="5" marL="2743200" marR="0" rtl="0" algn="l">
              <a:lnSpc>
                <a:spcPct val="94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6pPr>
            <a:lvl7pPr indent="-660400" lvl="6" marL="3200400" marR="0" rtl="0" algn="l">
              <a:lnSpc>
                <a:spcPct val="88000"/>
              </a:lnSpc>
              <a:spcBef>
                <a:spcPts val="500"/>
              </a:spcBef>
              <a:spcAft>
                <a:spcPts val="0"/>
              </a:spcAft>
              <a:buClr>
                <a:schemeClr val="lt1"/>
              </a:buClr>
              <a:buSzPts val="6800"/>
              <a:buFont typeface="Arial"/>
              <a:buChar char="•"/>
              <a:defRPr b="0" i="0" sz="6800" u="none" cap="none" strike="noStrike">
                <a:solidFill>
                  <a:schemeClr val="lt1"/>
                </a:solidFill>
                <a:latin typeface="Calibri"/>
                <a:ea typeface="Calibri"/>
                <a:cs typeface="Calibri"/>
                <a:sym typeface="Calibri"/>
              </a:defRPr>
            </a:lvl7pPr>
            <a:lvl8pPr indent="-793750" lvl="7" marL="3657600" marR="0" rtl="0" algn="l">
              <a:lnSpc>
                <a:spcPct val="84000"/>
              </a:lnSpc>
              <a:spcBef>
                <a:spcPts val="500"/>
              </a:spcBef>
              <a:spcAft>
                <a:spcPts val="0"/>
              </a:spcAft>
              <a:buClr>
                <a:schemeClr val="lt1"/>
              </a:buClr>
              <a:buSzPts val="8900"/>
              <a:buFont typeface="Arial"/>
              <a:buChar char="•"/>
              <a:defRPr b="0" i="0" sz="8900" u="none" cap="none" strike="noStrike">
                <a:solidFill>
                  <a:schemeClr val="lt1"/>
                </a:solidFill>
                <a:latin typeface="Calibri"/>
                <a:ea typeface="Calibri"/>
                <a:cs typeface="Calibri"/>
                <a:sym typeface="Calibri"/>
              </a:defRPr>
            </a:lvl8pPr>
            <a:lvl9pPr indent="-228600" lvl="8" marL="4114800" marR="0" rtl="0" algn="l">
              <a:lnSpc>
                <a:spcPct val="84000"/>
              </a:lnSpc>
              <a:spcBef>
                <a:spcPts val="500"/>
              </a:spcBef>
              <a:spcAft>
                <a:spcPts val="0"/>
              </a:spcAft>
              <a:buClr>
                <a:schemeClr val="lt1"/>
              </a:buClr>
              <a:buSzPts val="11000"/>
              <a:buFont typeface="Arial"/>
              <a:buNone/>
              <a:defRPr b="0" i="0" sz="11000" u="none" cap="none" strike="noStrike">
                <a:solidFill>
                  <a:schemeClr val="lt1"/>
                </a:solidFill>
                <a:latin typeface="Calibri"/>
                <a:ea typeface="Calibri"/>
                <a:cs typeface="Calibri"/>
                <a:sym typeface="Calibri"/>
              </a:defRPr>
            </a:lvl9pPr>
          </a:lstStyle>
          <a:p/>
        </p:txBody>
      </p:sp>
      <p:sp>
        <p:nvSpPr>
          <p:cNvPr id="50" name="Google Shape;50;p7"/>
          <p:cNvSpPr/>
          <p:nvPr/>
        </p:nvSpPr>
        <p:spPr>
          <a:xfrm>
            <a:off x="11320041" y="6238423"/>
            <a:ext cx="613458" cy="503033"/>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 name="Google Shape;51;p7"/>
          <p:cNvSpPr txBox="1"/>
          <p:nvPr/>
        </p:nvSpPr>
        <p:spPr>
          <a:xfrm>
            <a:off x="11571666" y="6528117"/>
            <a:ext cx="125034" cy="138243"/>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None/>
            </a:pPr>
            <a:fld id="{00000000-1234-1234-1234-123412341234}" type="slidenum">
              <a:rPr lang="en-US"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utaway 1/3 Right Blue">
  <p:cSld name="1_Cutaway 1/3 Right Blue">
    <p:spTree>
      <p:nvGrpSpPr>
        <p:cNvPr id="52" name="Shape 52"/>
        <p:cNvGrpSpPr/>
        <p:nvPr/>
      </p:nvGrpSpPr>
      <p:grpSpPr>
        <a:xfrm>
          <a:off x="0" y="0"/>
          <a:ext cx="0" cy="0"/>
          <a:chOff x="0" y="0"/>
          <a:chExt cx="0" cy="0"/>
        </a:xfrm>
      </p:grpSpPr>
      <p:grpSp>
        <p:nvGrpSpPr>
          <p:cNvPr id="53" name="Google Shape;53;p8"/>
          <p:cNvGrpSpPr/>
          <p:nvPr/>
        </p:nvGrpSpPr>
        <p:grpSpPr>
          <a:xfrm flipH="1">
            <a:off x="8485694" y="-2"/>
            <a:ext cx="3706306" cy="6858002"/>
            <a:chOff x="1" y="-2"/>
            <a:chExt cx="3706306" cy="6858002"/>
          </a:xfrm>
        </p:grpSpPr>
        <p:sp>
          <p:nvSpPr>
            <p:cNvPr id="54" name="Google Shape;54;p8"/>
            <p:cNvSpPr/>
            <p:nvPr/>
          </p:nvSpPr>
          <p:spPr>
            <a:xfrm>
              <a:off x="1" y="0"/>
              <a:ext cx="3706306"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FFFFFF"/>
                </a:solidFill>
                <a:latin typeface="Calibri"/>
                <a:ea typeface="Calibri"/>
                <a:cs typeface="Calibri"/>
                <a:sym typeface="Calibri"/>
              </a:endParaRPr>
            </a:p>
          </p:txBody>
        </p:sp>
        <p:sp>
          <p:nvSpPr>
            <p:cNvPr id="55" name="Google Shape;55;p8"/>
            <p:cNvSpPr/>
            <p:nvPr/>
          </p:nvSpPr>
          <p:spPr>
            <a:xfrm flipH="1" rot="10800000">
              <a:off x="3159734" y="-2"/>
              <a:ext cx="546573" cy="6857997"/>
            </a:xfrm>
            <a:prstGeom prst="round1Rect">
              <a:avLst>
                <a:gd fmla="val 0" name="adj"/>
              </a:avLst>
            </a:prstGeom>
            <a:gradFill>
              <a:gsLst>
                <a:gs pos="0">
                  <a:srgbClr val="3C6BBE">
                    <a:alpha val="0"/>
                  </a:srgbClr>
                </a:gs>
                <a:gs pos="75000">
                  <a:srgbClr val="2540B3"/>
                </a:gs>
                <a:gs pos="100000">
                  <a:srgbClr val="1F386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FFFFFF"/>
                </a:solidFill>
                <a:latin typeface="Calibri"/>
                <a:ea typeface="Calibri"/>
                <a:cs typeface="Calibri"/>
                <a:sym typeface="Calibri"/>
              </a:endParaRPr>
            </a:p>
          </p:txBody>
        </p:sp>
      </p:grpSp>
      <p:sp>
        <p:nvSpPr>
          <p:cNvPr id="56" name="Google Shape;56;p8"/>
          <p:cNvSpPr txBox="1"/>
          <p:nvPr>
            <p:ph type="title"/>
          </p:nvPr>
        </p:nvSpPr>
        <p:spPr>
          <a:xfrm>
            <a:off x="495300" y="575576"/>
            <a:ext cx="6426834" cy="429028"/>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7" name="Google Shape;57;p8"/>
          <p:cNvSpPr txBox="1"/>
          <p:nvPr>
            <p:ph idx="1" type="subTitle"/>
          </p:nvPr>
        </p:nvSpPr>
        <p:spPr>
          <a:xfrm>
            <a:off x="495300" y="1132232"/>
            <a:ext cx="6426200" cy="431657"/>
          </a:xfrm>
          <a:prstGeom prst="rect">
            <a:avLst/>
          </a:prstGeom>
          <a:noFill/>
          <a:ln>
            <a:noFill/>
          </a:ln>
        </p:spPr>
        <p:txBody>
          <a:bodyPr anchorCtr="0" anchor="t" bIns="45700" lIns="91425" spcFirstLastPara="1" rIns="91425" wrap="square" tIns="45700"/>
          <a:lstStyle>
            <a:lvl1pPr lvl="0" marR="0" rtl="0" algn="l">
              <a:lnSpc>
                <a:spcPct val="83000"/>
              </a:lnSpc>
              <a:spcBef>
                <a:spcPts val="1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58" name="Google Shape;58;p8"/>
          <p:cNvSpPr txBox="1"/>
          <p:nvPr>
            <p:ph idx="2" type="body"/>
          </p:nvPr>
        </p:nvSpPr>
        <p:spPr>
          <a:xfrm>
            <a:off x="8943032" y="559595"/>
            <a:ext cx="2753667" cy="5792856"/>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59" name="Google Shape;59;p8"/>
          <p:cNvSpPr txBox="1"/>
          <p:nvPr/>
        </p:nvSpPr>
        <p:spPr>
          <a:xfrm>
            <a:off x="11571666" y="6528117"/>
            <a:ext cx="125034" cy="138243"/>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None/>
            </a:pPr>
            <a:fld id="{00000000-1234-1234-1234-123412341234}" type="slidenum">
              <a:rPr lang="en-US"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
        <p:nvSpPr>
          <p:cNvPr id="60" name="Google Shape;60;p8"/>
          <p:cNvSpPr txBox="1"/>
          <p:nvPr>
            <p:ph idx="11" type="ftr"/>
          </p:nvPr>
        </p:nvSpPr>
        <p:spPr>
          <a:xfrm>
            <a:off x="495299" y="6534114"/>
            <a:ext cx="5111496" cy="116955"/>
          </a:xfrm>
          <a:prstGeom prst="rect">
            <a:avLst/>
          </a:prstGeom>
          <a:noFill/>
          <a:ln>
            <a:noFill/>
          </a:ln>
        </p:spPr>
        <p:txBody>
          <a:bodyPr anchorCtr="0" anchor="b" bIns="0" lIns="0" spcFirstLastPara="1" rIns="0" wrap="square" tIns="0"/>
          <a:lstStyle>
            <a:lvl1pPr lvl="0" marR="0" rtl="0" algn="ctr">
              <a:spcBef>
                <a:spcPts val="0"/>
              </a:spcBef>
              <a:spcAft>
                <a:spcPts val="0"/>
              </a:spcAft>
              <a:buSzPts val="1400"/>
              <a:buNone/>
              <a:defRPr sz="800">
                <a:solidFill>
                  <a:srgbClr val="7F7F7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Subtitle">
  <p:cSld name="Title and Subtitle">
    <p:spTree>
      <p:nvGrpSpPr>
        <p:cNvPr id="61" name="Shape 61"/>
        <p:cNvGrpSpPr/>
        <p:nvPr/>
      </p:nvGrpSpPr>
      <p:grpSpPr>
        <a:xfrm>
          <a:off x="0" y="0"/>
          <a:ext cx="0" cy="0"/>
          <a:chOff x="0" y="0"/>
          <a:chExt cx="0" cy="0"/>
        </a:xfrm>
      </p:grpSpPr>
      <p:sp>
        <p:nvSpPr>
          <p:cNvPr id="62" name="Google Shape;62;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262626"/>
              </a:buClr>
              <a:buSzPts val="4400"/>
              <a:buFont typeface="Calibri"/>
              <a:buNone/>
              <a:defRPr b="0" i="0" sz="4400" u="none" cap="none" strike="noStrike">
                <a:solidFill>
                  <a:srgbClr val="26262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Google Shape;63;p9"/>
          <p:cNvSpPr txBox="1"/>
          <p:nvPr>
            <p:ph idx="1" type="subTitle"/>
          </p:nvPr>
        </p:nvSpPr>
        <p:spPr>
          <a:xfrm>
            <a:off x="493776" y="1132232"/>
            <a:ext cx="11188636" cy="431657"/>
          </a:xfrm>
          <a:prstGeom prst="rect">
            <a:avLst/>
          </a:prstGeom>
          <a:noFill/>
          <a:ln>
            <a:noFill/>
          </a:ln>
        </p:spPr>
        <p:txBody>
          <a:bodyPr anchorCtr="0" anchor="t" bIns="45700" lIns="91425" spcFirstLastPara="1" rIns="91425" wrap="square" tIns="45700"/>
          <a:lstStyle>
            <a:lvl1pPr lvl="0" marR="0" rtl="0" algn="l">
              <a:lnSpc>
                <a:spcPct val="83000"/>
              </a:lnSpc>
              <a:spcBef>
                <a:spcPts val="1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64" name="Google Shape;64;p9"/>
          <p:cNvSpPr txBox="1"/>
          <p:nvPr>
            <p:ph idx="11" type="ftr"/>
          </p:nvPr>
        </p:nvSpPr>
        <p:spPr>
          <a:xfrm>
            <a:off x="495299" y="6534114"/>
            <a:ext cx="10489691" cy="116955"/>
          </a:xfrm>
          <a:prstGeom prst="rect">
            <a:avLst/>
          </a:prstGeom>
          <a:noFill/>
          <a:ln>
            <a:noFill/>
          </a:ln>
        </p:spPr>
        <p:txBody>
          <a:bodyPr anchorCtr="0" anchor="b" bIns="0" lIns="0" spcFirstLastPara="1" rIns="0" wrap="square" tIns="0"/>
          <a:lstStyle>
            <a:lvl1pPr lvl="0" marR="0" rtl="0" algn="ctr">
              <a:spcBef>
                <a:spcPts val="0"/>
              </a:spcBef>
              <a:spcAft>
                <a:spcPts val="0"/>
              </a:spcAft>
              <a:buSzPts val="1400"/>
              <a:buNone/>
              <a:defRPr sz="800">
                <a:solidFill>
                  <a:srgbClr val="7F7F7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5" name="Shape 65"/>
        <p:cNvGrpSpPr/>
        <p:nvPr/>
      </p:nvGrpSpPr>
      <p:grpSpPr>
        <a:xfrm>
          <a:off x="0" y="0"/>
          <a:ext cx="0" cy="0"/>
          <a:chOff x="0" y="0"/>
          <a:chExt cx="0" cy="0"/>
        </a:xfrm>
      </p:grpSpPr>
      <p:sp>
        <p:nvSpPr>
          <p:cNvPr id="66" name="Google Shape;66;p1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 name="Google Shape;67;p1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68" name="Google Shape;6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 name="Google Shape;6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50.png"/><Relationship Id="rId5" Type="http://schemas.openxmlformats.org/officeDocument/2006/relationships/image" Target="../media/image24.png"/><Relationship Id="rId6" Type="http://schemas.openxmlformats.org/officeDocument/2006/relationships/image" Target="../media/image28.png"/><Relationship Id="rId7" Type="http://schemas.openxmlformats.org/officeDocument/2006/relationships/image" Target="../media/image19.png"/><Relationship Id="rId8"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6.png"/><Relationship Id="rId4"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29.png"/><Relationship Id="rId5" Type="http://schemas.openxmlformats.org/officeDocument/2006/relationships/image" Target="../media/image35.png"/><Relationship Id="rId6" Type="http://schemas.openxmlformats.org/officeDocument/2006/relationships/image" Target="../media/image47.png"/><Relationship Id="rId7" Type="http://schemas.openxmlformats.org/officeDocument/2006/relationships/image" Target="../media/image37.png"/><Relationship Id="rId8" Type="http://schemas.openxmlformats.org/officeDocument/2006/relationships/image" Target="../media/image33.png"/></Relationships>
</file>

<file path=ppt/slides/_rels/slide17.xml.rels><?xml version="1.0" encoding="UTF-8" standalone="yes"?><Relationships xmlns="http://schemas.openxmlformats.org/package/2006/relationships"><Relationship Id="rId10"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32.png"/><Relationship Id="rId9" Type="http://schemas.openxmlformats.org/officeDocument/2006/relationships/image" Target="../media/image41.png"/><Relationship Id="rId5" Type="http://schemas.openxmlformats.org/officeDocument/2006/relationships/image" Target="../media/image43.png"/><Relationship Id="rId6" Type="http://schemas.openxmlformats.org/officeDocument/2006/relationships/image" Target="../media/image38.png"/><Relationship Id="rId7" Type="http://schemas.openxmlformats.org/officeDocument/2006/relationships/image" Target="../media/image40.png"/><Relationship Id="rId8"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9.jp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1.png"/><Relationship Id="rId4" Type="http://schemas.openxmlformats.org/officeDocument/2006/relationships/image" Target="../media/image46.png"/><Relationship Id="rId5" Type="http://schemas.openxmlformats.org/officeDocument/2006/relationships/image" Target="../media/image31.png"/><Relationship Id="rId6"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1.png"/><Relationship Id="rId4" Type="http://schemas.openxmlformats.org/officeDocument/2006/relationships/image" Target="../media/image53.png"/><Relationship Id="rId5"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1.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0.gif"/><Relationship Id="rId4" Type="http://schemas.openxmlformats.org/officeDocument/2006/relationships/image" Target="../media/image61.png"/><Relationship Id="rId5" Type="http://schemas.openxmlformats.org/officeDocument/2006/relationships/image" Target="../media/image58.png"/><Relationship Id="rId6" Type="http://schemas.openxmlformats.org/officeDocument/2006/relationships/image" Target="../media/image54.png"/><Relationship Id="rId7"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1.png"/><Relationship Id="rId4" Type="http://schemas.openxmlformats.org/officeDocument/2006/relationships/image" Target="../media/image58.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6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7.png"/><Relationship Id="rId6" Type="http://schemas.openxmlformats.org/officeDocument/2006/relationships/image" Target="../media/image8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4.png"/><Relationship Id="rId4" Type="http://schemas.openxmlformats.org/officeDocument/2006/relationships/image" Target="../media/image83.png"/><Relationship Id="rId5" Type="http://schemas.openxmlformats.org/officeDocument/2006/relationships/image" Target="../media/image7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0.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5.gif"/><Relationship Id="rId4" Type="http://schemas.openxmlformats.org/officeDocument/2006/relationships/image" Target="../media/image76.png"/><Relationship Id="rId5"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3.png"/><Relationship Id="rId4" Type="http://schemas.openxmlformats.org/officeDocument/2006/relationships/image" Target="../media/image69.png"/><Relationship Id="rId5" Type="http://schemas.openxmlformats.org/officeDocument/2006/relationships/image" Target="../media/image80.png"/><Relationship Id="rId6" Type="http://schemas.openxmlformats.org/officeDocument/2006/relationships/image" Target="../media/image79.png"/><Relationship Id="rId7"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72.png"/><Relationship Id="rId6" Type="http://schemas.openxmlformats.org/officeDocument/2006/relationships/image" Target="../media/image82.png"/><Relationship Id="rId7" Type="http://schemas.openxmlformats.org/officeDocument/2006/relationships/image" Target="../media/image86.png"/><Relationship Id="rId8"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0.png"/><Relationship Id="rId4" Type="http://schemas.openxmlformats.org/officeDocument/2006/relationships/hyperlink" Target="http://www.uva.nl/en/content/vacancies/2018/07/18-393-chair-in-machine-learning-full-or-associate-professor.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4.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5.png"/><Relationship Id="rId7" Type="http://schemas.openxmlformats.org/officeDocument/2006/relationships/image" Target="../media/image13.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3.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8.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18"/>
          <p:cNvSpPr txBox="1"/>
          <p:nvPr>
            <p:ph idx="1" type="body"/>
          </p:nvPr>
        </p:nvSpPr>
        <p:spPr>
          <a:xfrm>
            <a:off x="398023" y="4169517"/>
            <a:ext cx="3556000" cy="160765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860"/>
              <a:buFont typeface="Arial"/>
              <a:buNone/>
            </a:pPr>
            <a:r>
              <a:rPr b="0" i="0" lang="en-US" sz="1860" u="none" cap="none" strike="noStrike">
                <a:solidFill>
                  <a:schemeClr val="lt1"/>
                </a:solidFill>
                <a:latin typeface="Calibri"/>
                <a:ea typeface="Calibri"/>
                <a:cs typeface="Calibri"/>
                <a:sym typeface="Calibri"/>
              </a:rPr>
              <a:t>Max Welling</a:t>
            </a:r>
            <a:endParaRPr/>
          </a:p>
          <a:p>
            <a:pPr indent="0" lvl="0" marL="0" marR="0" rtl="0" algn="l">
              <a:lnSpc>
                <a:spcPct val="90000"/>
              </a:lnSpc>
              <a:spcBef>
                <a:spcPts val="1000"/>
              </a:spcBef>
              <a:spcAft>
                <a:spcPts val="0"/>
              </a:spcAft>
              <a:buClr>
                <a:schemeClr val="lt1"/>
              </a:buClr>
              <a:buSzPts val="1240"/>
              <a:buFont typeface="Arial"/>
              <a:buNone/>
            </a:pPr>
            <a:r>
              <a:t/>
            </a:r>
            <a:endParaRPr b="0" i="0" sz="1240" u="none" cap="none" strike="noStrike">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1240"/>
              <a:buFont typeface="Arial"/>
              <a:buNone/>
            </a:pPr>
            <a:r>
              <a:rPr b="0" i="0" lang="en-US" sz="1240" u="none" cap="none" strike="noStrike">
                <a:solidFill>
                  <a:schemeClr val="lt1"/>
                </a:solidFill>
                <a:latin typeface="Calibri"/>
                <a:ea typeface="Calibri"/>
                <a:cs typeface="Calibri"/>
                <a:sym typeface="Calibri"/>
              </a:rPr>
              <a:t>Qualcomm Technologies</a:t>
            </a:r>
            <a:endParaRPr/>
          </a:p>
          <a:p>
            <a:pPr indent="0" lvl="0" marL="0" marR="0" rtl="0" algn="l">
              <a:lnSpc>
                <a:spcPct val="90000"/>
              </a:lnSpc>
              <a:spcBef>
                <a:spcPts val="1000"/>
              </a:spcBef>
              <a:spcAft>
                <a:spcPts val="0"/>
              </a:spcAft>
              <a:buClr>
                <a:schemeClr val="lt1"/>
              </a:buClr>
              <a:buSzPts val="1240"/>
              <a:buFont typeface="Arial"/>
              <a:buNone/>
            </a:pPr>
            <a:r>
              <a:rPr b="0" i="0" lang="en-US" sz="1240" u="none" cap="none" strike="noStrike">
                <a:solidFill>
                  <a:schemeClr val="lt1"/>
                </a:solidFill>
                <a:latin typeface="Calibri"/>
                <a:ea typeface="Calibri"/>
                <a:cs typeface="Calibri"/>
                <a:sym typeface="Calibri"/>
              </a:rPr>
              <a:t>University of Amsterdam (UvA)</a:t>
            </a:r>
            <a:endParaRPr/>
          </a:p>
          <a:p>
            <a:pPr indent="0" lvl="0" marL="0" marR="0" rtl="0" algn="l">
              <a:lnSpc>
                <a:spcPct val="90000"/>
              </a:lnSpc>
              <a:spcBef>
                <a:spcPts val="1000"/>
              </a:spcBef>
              <a:spcAft>
                <a:spcPts val="0"/>
              </a:spcAft>
              <a:buClr>
                <a:schemeClr val="lt1"/>
              </a:buClr>
              <a:buSzPts val="1240"/>
              <a:buFont typeface="Arial"/>
              <a:buNone/>
            </a:pPr>
            <a:r>
              <a:rPr b="0" i="0" lang="en-US" sz="1240" u="none" cap="none" strike="noStrike">
                <a:solidFill>
                  <a:schemeClr val="lt1"/>
                </a:solidFill>
                <a:latin typeface="Calibri"/>
                <a:ea typeface="Calibri"/>
                <a:cs typeface="Calibri"/>
                <a:sym typeface="Calibri"/>
              </a:rPr>
              <a:t>Canadian Institute For Advanced Research (CIFAR)</a:t>
            </a:r>
            <a:endParaRPr/>
          </a:p>
        </p:txBody>
      </p:sp>
      <p:sp>
        <p:nvSpPr>
          <p:cNvPr id="124" name="Google Shape;124;p18"/>
          <p:cNvSpPr txBox="1"/>
          <p:nvPr>
            <p:ph type="title"/>
          </p:nvPr>
        </p:nvSpPr>
        <p:spPr>
          <a:xfrm>
            <a:off x="77821" y="941241"/>
            <a:ext cx="4455267" cy="2599626"/>
          </a:xfrm>
          <a:prstGeom prst="rect">
            <a:avLst/>
          </a:prstGeom>
          <a:noFill/>
          <a:ln>
            <a:noFill/>
          </a:ln>
        </p:spPr>
        <p:txBody>
          <a:bodyPr anchorCtr="0" anchor="ctr" bIns="45700" lIns="91425" spcFirstLastPara="1" rIns="91425" wrap="square" tIns="45700">
            <a:noAutofit/>
          </a:bodyPr>
          <a:lstStyle/>
          <a:p>
            <a:pPr indent="0" lvl="0" marL="0" marR="0" rtl="0" algn="l">
              <a:lnSpc>
                <a:spcPct val="88000"/>
              </a:lnSpc>
              <a:spcBef>
                <a:spcPts val="0"/>
              </a:spcBef>
              <a:spcAft>
                <a:spcPts val="0"/>
              </a:spcAft>
              <a:buClr>
                <a:schemeClr val="lt1"/>
              </a:buClr>
              <a:buSzPts val="6000"/>
              <a:buFont typeface="Calibri"/>
              <a:buNone/>
            </a:pPr>
            <a:r>
              <a:rPr b="1" i="0" lang="en-US" sz="6000" u="none" cap="none" strike="noStrike">
                <a:solidFill>
                  <a:schemeClr val="lt1"/>
                </a:solidFill>
                <a:latin typeface="Calibri"/>
                <a:ea typeface="Calibri"/>
                <a:cs typeface="Calibri"/>
                <a:sym typeface="Calibri"/>
              </a:rPr>
              <a:t>Intelligence by the Kilowatthour</a:t>
            </a:r>
            <a:endParaRPr b="1" i="0" sz="6000" u="none" cap="none" strike="noStrike">
              <a:solidFill>
                <a:schemeClr val="lt1"/>
              </a:solidFill>
              <a:latin typeface="Calibri"/>
              <a:ea typeface="Calibri"/>
              <a:cs typeface="Calibri"/>
              <a:sym typeface="Calibri"/>
            </a:endParaRPr>
          </a:p>
        </p:txBody>
      </p:sp>
      <p:pic>
        <p:nvPicPr>
          <p:cNvPr id="125" name="Google Shape;125;p18"/>
          <p:cNvPicPr preferRelativeResize="0"/>
          <p:nvPr/>
        </p:nvPicPr>
        <p:blipFill rotWithShape="1">
          <a:blip r:embed="rId3">
            <a:alphaModFix/>
          </a:blip>
          <a:srcRect b="0" l="0" r="0" t="0"/>
          <a:stretch/>
        </p:blipFill>
        <p:spPr>
          <a:xfrm>
            <a:off x="7227016" y="2695522"/>
            <a:ext cx="2286000" cy="2286000"/>
          </a:xfrm>
          <a:prstGeom prst="rect">
            <a:avLst/>
          </a:prstGeom>
          <a:noFill/>
          <a:ln>
            <a:noFill/>
          </a:ln>
        </p:spPr>
      </p:pic>
      <p:pic>
        <p:nvPicPr>
          <p:cNvPr id="126" name="Google Shape;126;p18"/>
          <p:cNvPicPr preferRelativeResize="0"/>
          <p:nvPr/>
        </p:nvPicPr>
        <p:blipFill rotWithShape="1">
          <a:blip r:embed="rId4">
            <a:alphaModFix/>
          </a:blip>
          <a:srcRect b="0" l="0" r="0" t="0"/>
          <a:stretch/>
        </p:blipFill>
        <p:spPr>
          <a:xfrm>
            <a:off x="6102620" y="177844"/>
            <a:ext cx="4178300" cy="2273300"/>
          </a:xfrm>
          <a:prstGeom prst="rect">
            <a:avLst/>
          </a:prstGeom>
          <a:noFill/>
          <a:ln>
            <a:noFill/>
          </a:ln>
        </p:spPr>
      </p:pic>
      <p:pic>
        <p:nvPicPr>
          <p:cNvPr id="127" name="Google Shape;127;p18"/>
          <p:cNvPicPr preferRelativeResize="0"/>
          <p:nvPr/>
        </p:nvPicPr>
        <p:blipFill rotWithShape="1">
          <a:blip r:embed="rId5">
            <a:alphaModFix/>
          </a:blip>
          <a:srcRect b="76259" l="0" r="0" t="0"/>
          <a:stretch/>
        </p:blipFill>
        <p:spPr>
          <a:xfrm>
            <a:off x="7156856" y="5704998"/>
            <a:ext cx="2638898" cy="7444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Rissanen</a:t>
            </a:r>
            <a:endParaRPr b="0" i="0" sz="4400" u="none" cap="none" strike="noStrike">
              <a:solidFill>
                <a:schemeClr val="dk1"/>
              </a:solidFill>
              <a:latin typeface="Calibri"/>
              <a:ea typeface="Calibri"/>
              <a:cs typeface="Calibri"/>
              <a:sym typeface="Calibri"/>
            </a:endParaRPr>
          </a:p>
        </p:txBody>
      </p:sp>
      <p:sp>
        <p:nvSpPr>
          <p:cNvPr id="217" name="Google Shape;217;p27"/>
          <p:cNvSpPr/>
          <p:nvPr/>
        </p:nvSpPr>
        <p:spPr>
          <a:xfrm rot="5400000">
            <a:off x="2886841" y="2343217"/>
            <a:ext cx="329679" cy="4211891"/>
          </a:xfrm>
          <a:prstGeom prst="righ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27"/>
          <p:cNvSpPr txBox="1"/>
          <p:nvPr/>
        </p:nvSpPr>
        <p:spPr>
          <a:xfrm>
            <a:off x="1103990" y="4759632"/>
            <a:ext cx="391305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Bits required to encode data hypothesis</a:t>
            </a:r>
            <a:endParaRPr/>
          </a:p>
        </p:txBody>
      </p:sp>
      <p:sp>
        <p:nvSpPr>
          <p:cNvPr id="219" name="Google Shape;219;p27"/>
          <p:cNvSpPr/>
          <p:nvPr/>
        </p:nvSpPr>
        <p:spPr>
          <a:xfrm rot="5400000">
            <a:off x="7485448" y="2585434"/>
            <a:ext cx="257065" cy="3618164"/>
          </a:xfrm>
          <a:prstGeom prst="righ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20" name="Google Shape;220;p27"/>
          <p:cNvSpPr txBox="1"/>
          <p:nvPr/>
        </p:nvSpPr>
        <p:spPr>
          <a:xfrm>
            <a:off x="5852212" y="4653910"/>
            <a:ext cx="381219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Bits required to encode the hypothesis</a:t>
            </a:r>
            <a:endParaRPr/>
          </a:p>
        </p:txBody>
      </p:sp>
      <p:pic>
        <p:nvPicPr>
          <p:cNvPr id="221" name="Google Shape;221;p27"/>
          <p:cNvPicPr preferRelativeResize="0"/>
          <p:nvPr/>
        </p:nvPicPr>
        <p:blipFill rotWithShape="1">
          <a:blip r:embed="rId3">
            <a:alphaModFix/>
          </a:blip>
          <a:srcRect b="0" l="0" r="0" t="0"/>
          <a:stretch/>
        </p:blipFill>
        <p:spPr>
          <a:xfrm>
            <a:off x="2759622" y="5246520"/>
            <a:ext cx="706568" cy="263084"/>
          </a:xfrm>
          <a:prstGeom prst="rect">
            <a:avLst/>
          </a:prstGeom>
          <a:noFill/>
          <a:ln>
            <a:noFill/>
          </a:ln>
        </p:spPr>
      </p:pic>
      <p:pic>
        <p:nvPicPr>
          <p:cNvPr id="222" name="Google Shape;222;p27"/>
          <p:cNvPicPr preferRelativeResize="0"/>
          <p:nvPr/>
        </p:nvPicPr>
        <p:blipFill rotWithShape="1">
          <a:blip r:embed="rId4">
            <a:alphaModFix/>
          </a:blip>
          <a:srcRect b="0" l="0" r="0" t="0"/>
          <a:stretch/>
        </p:blipFill>
        <p:spPr>
          <a:xfrm>
            <a:off x="7319381" y="5145106"/>
            <a:ext cx="558252" cy="267332"/>
          </a:xfrm>
          <a:prstGeom prst="rect">
            <a:avLst/>
          </a:prstGeom>
          <a:noFill/>
          <a:ln>
            <a:noFill/>
          </a:ln>
        </p:spPr>
      </p:pic>
      <p:pic>
        <p:nvPicPr>
          <p:cNvPr id="223" name="Google Shape;223;p27"/>
          <p:cNvPicPr preferRelativeResize="0"/>
          <p:nvPr/>
        </p:nvPicPr>
        <p:blipFill rotWithShape="1">
          <a:blip r:embed="rId5">
            <a:alphaModFix/>
          </a:blip>
          <a:srcRect b="0" l="0" r="0" t="0"/>
          <a:stretch/>
        </p:blipFill>
        <p:spPr>
          <a:xfrm>
            <a:off x="10211174" y="3202640"/>
            <a:ext cx="1629833" cy="2133600"/>
          </a:xfrm>
          <a:prstGeom prst="rect">
            <a:avLst/>
          </a:prstGeom>
          <a:noFill/>
          <a:ln>
            <a:noFill/>
          </a:ln>
        </p:spPr>
      </p:pic>
      <p:sp>
        <p:nvSpPr>
          <p:cNvPr id="224" name="Google Shape;224;p27"/>
          <p:cNvSpPr txBox="1"/>
          <p:nvPr/>
        </p:nvSpPr>
        <p:spPr>
          <a:xfrm>
            <a:off x="1751138" y="6134053"/>
            <a:ext cx="741427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Complex models require more bits to encode, which only pays off if N is large.</a:t>
            </a:r>
            <a:endParaRPr/>
          </a:p>
        </p:txBody>
      </p:sp>
      <p:sp>
        <p:nvSpPr>
          <p:cNvPr id="225" name="Google Shape;225;p27"/>
          <p:cNvSpPr/>
          <p:nvPr/>
        </p:nvSpPr>
        <p:spPr>
          <a:xfrm>
            <a:off x="881592" y="1343698"/>
            <a:ext cx="4948138"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rgbClr val="222222"/>
                </a:solidFill>
                <a:latin typeface="Arial"/>
                <a:ea typeface="Arial"/>
                <a:cs typeface="Arial"/>
                <a:sym typeface="Arial"/>
              </a:rPr>
              <a:t>Rissanen, J. (1978). "Modeling by shortest data description"</a:t>
            </a:r>
            <a:endParaRPr sz="1400">
              <a:solidFill>
                <a:schemeClr val="dk1"/>
              </a:solidFill>
              <a:latin typeface="Calibri"/>
              <a:ea typeface="Calibri"/>
              <a:cs typeface="Calibri"/>
              <a:sym typeface="Calibri"/>
            </a:endParaRPr>
          </a:p>
        </p:txBody>
      </p:sp>
      <p:sp>
        <p:nvSpPr>
          <p:cNvPr id="226" name="Google Shape;226;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pic>
        <p:nvPicPr>
          <p:cNvPr id="227" name="Google Shape;227;p27"/>
          <p:cNvPicPr preferRelativeResize="0"/>
          <p:nvPr/>
        </p:nvPicPr>
        <p:blipFill rotWithShape="1">
          <a:blip r:embed="rId6">
            <a:alphaModFix/>
          </a:blip>
          <a:srcRect b="0" l="0" r="0" t="0"/>
          <a:stretch/>
        </p:blipFill>
        <p:spPr>
          <a:xfrm>
            <a:off x="10024783" y="180416"/>
            <a:ext cx="1905000" cy="2705100"/>
          </a:xfrm>
          <a:prstGeom prst="rect">
            <a:avLst/>
          </a:prstGeom>
          <a:noFill/>
          <a:ln>
            <a:noFill/>
          </a:ln>
        </p:spPr>
      </p:pic>
      <p:pic>
        <p:nvPicPr>
          <p:cNvPr id="228" name="Google Shape;228;p27"/>
          <p:cNvPicPr preferRelativeResize="0"/>
          <p:nvPr/>
        </p:nvPicPr>
        <p:blipFill rotWithShape="1">
          <a:blip r:embed="rId7">
            <a:alphaModFix/>
          </a:blip>
          <a:srcRect b="0" l="0" r="0" t="0"/>
          <a:stretch/>
        </p:blipFill>
        <p:spPr>
          <a:xfrm>
            <a:off x="1524499" y="2565525"/>
            <a:ext cx="5615890" cy="558240"/>
          </a:xfrm>
          <a:prstGeom prst="rect">
            <a:avLst/>
          </a:prstGeom>
          <a:noFill/>
          <a:ln>
            <a:noFill/>
          </a:ln>
        </p:spPr>
      </p:pic>
      <p:pic>
        <p:nvPicPr>
          <p:cNvPr id="229" name="Google Shape;229;p27"/>
          <p:cNvPicPr preferRelativeResize="0"/>
          <p:nvPr/>
        </p:nvPicPr>
        <p:blipFill rotWithShape="1">
          <a:blip r:embed="rId8">
            <a:alphaModFix/>
          </a:blip>
          <a:srcRect b="0" l="0" r="0" t="0"/>
          <a:stretch/>
        </p:blipFill>
        <p:spPr>
          <a:xfrm>
            <a:off x="893851" y="3601272"/>
            <a:ext cx="8530130" cy="4881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Hinton</a:t>
            </a:r>
            <a:endParaRPr/>
          </a:p>
        </p:txBody>
      </p:sp>
      <p:pic>
        <p:nvPicPr>
          <p:cNvPr id="235" name="Google Shape;235;p28"/>
          <p:cNvPicPr preferRelativeResize="0"/>
          <p:nvPr/>
        </p:nvPicPr>
        <p:blipFill rotWithShape="1">
          <a:blip r:embed="rId3">
            <a:alphaModFix/>
          </a:blip>
          <a:srcRect b="0" l="0" r="0" t="0"/>
          <a:stretch/>
        </p:blipFill>
        <p:spPr>
          <a:xfrm>
            <a:off x="1240864" y="2203875"/>
            <a:ext cx="2134347" cy="2818006"/>
          </a:xfrm>
          <a:prstGeom prst="rect">
            <a:avLst/>
          </a:prstGeom>
          <a:noFill/>
          <a:ln>
            <a:noFill/>
          </a:ln>
        </p:spPr>
      </p:pic>
      <p:sp>
        <p:nvSpPr>
          <p:cNvPr id="236" name="Google Shape;236;p28"/>
          <p:cNvSpPr/>
          <p:nvPr/>
        </p:nvSpPr>
        <p:spPr>
          <a:xfrm rot="5400000">
            <a:off x="7643005" y="1734460"/>
            <a:ext cx="307316" cy="5201566"/>
          </a:xfrm>
          <a:prstGeom prst="righ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28"/>
          <p:cNvSpPr txBox="1"/>
          <p:nvPr/>
        </p:nvSpPr>
        <p:spPr>
          <a:xfrm>
            <a:off x="6449358" y="4572000"/>
            <a:ext cx="335194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Free Energy = - Energy + Entropy</a:t>
            </a:r>
            <a:endParaRPr/>
          </a:p>
        </p:txBody>
      </p:sp>
      <p:pic>
        <p:nvPicPr>
          <p:cNvPr id="238" name="Google Shape;238;p28"/>
          <p:cNvPicPr preferRelativeResize="0"/>
          <p:nvPr/>
        </p:nvPicPr>
        <p:blipFill rotWithShape="1">
          <a:blip r:embed="rId4">
            <a:alphaModFix/>
          </a:blip>
          <a:srcRect b="0" l="0" r="0" t="0"/>
          <a:stretch/>
        </p:blipFill>
        <p:spPr>
          <a:xfrm>
            <a:off x="4044999" y="2260315"/>
            <a:ext cx="7968820" cy="1778285"/>
          </a:xfrm>
          <a:prstGeom prst="rect">
            <a:avLst/>
          </a:prstGeom>
          <a:noFill/>
          <a:ln>
            <a:noFill/>
          </a:ln>
        </p:spPr>
      </p:pic>
      <p:sp>
        <p:nvSpPr>
          <p:cNvPr id="239" name="Google Shape;239;p28"/>
          <p:cNvSpPr txBox="1"/>
          <p:nvPr/>
        </p:nvSpPr>
        <p:spPr>
          <a:xfrm>
            <a:off x="2984996" y="690430"/>
            <a:ext cx="6590459"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Hinton &amp; Van Camp, 1993,</a:t>
            </a:r>
            <a:br>
              <a:rPr lang="en-US" sz="1400">
                <a:solidFill>
                  <a:schemeClr val="dk1"/>
                </a:solidFill>
                <a:latin typeface="Calibri"/>
                <a:ea typeface="Calibri"/>
                <a:cs typeface="Calibri"/>
                <a:sym typeface="Calibri"/>
              </a:rPr>
            </a:br>
            <a:r>
              <a:rPr lang="en-US" sz="1400">
                <a:solidFill>
                  <a:schemeClr val="dk1"/>
                </a:solidFill>
                <a:latin typeface="Calibri"/>
                <a:ea typeface="Calibri"/>
                <a:cs typeface="Calibri"/>
                <a:sym typeface="Calibri"/>
              </a:rPr>
              <a:t>“Keeping Neural Networks Simple by Minimizing the Description Length of the Weights”</a:t>
            </a:r>
            <a:br>
              <a:rPr lang="en-US" sz="1400">
                <a:solidFill>
                  <a:schemeClr val="dk1"/>
                </a:solidFill>
                <a:latin typeface="Calibri"/>
                <a:ea typeface="Calibri"/>
                <a:cs typeface="Calibri"/>
                <a:sym typeface="Calibri"/>
              </a:rPr>
            </a:br>
            <a:endParaRPr sz="1400">
              <a:solidFill>
                <a:schemeClr val="dk1"/>
              </a:solidFill>
              <a:latin typeface="Calibri"/>
              <a:ea typeface="Calibri"/>
              <a:cs typeface="Calibri"/>
              <a:sym typeface="Calibri"/>
            </a:endParaRPr>
          </a:p>
        </p:txBody>
      </p:sp>
      <p:sp>
        <p:nvSpPr>
          <p:cNvPr id="240" name="Google Shape;240;p28"/>
          <p:cNvSpPr txBox="1"/>
          <p:nvPr>
            <p:ph idx="12" type="sldNum"/>
          </p:nvPr>
        </p:nvSpPr>
        <p:spPr>
          <a:xfrm>
            <a:off x="9108141" y="6208432"/>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241" name="Google Shape;241;p28"/>
          <p:cNvSpPr txBox="1"/>
          <p:nvPr/>
        </p:nvSpPr>
        <p:spPr>
          <a:xfrm>
            <a:off x="2978727" y="1288473"/>
            <a:ext cx="6151877"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Neal &amp; Hinton, 1998</a:t>
            </a:r>
            <a:br>
              <a:rPr lang="en-US" sz="1400">
                <a:solidFill>
                  <a:schemeClr val="dk1"/>
                </a:solidFill>
                <a:latin typeface="Calibri"/>
                <a:ea typeface="Calibri"/>
                <a:cs typeface="Calibri"/>
                <a:sym typeface="Calibri"/>
              </a:rPr>
            </a:br>
            <a:r>
              <a:rPr lang="en-US" sz="1400">
                <a:solidFill>
                  <a:schemeClr val="dk1"/>
                </a:solidFill>
                <a:latin typeface="Calibri"/>
                <a:ea typeface="Calibri"/>
                <a:cs typeface="Calibri"/>
                <a:sym typeface="Calibri"/>
              </a:rPr>
              <a:t>“A view of the EM algorithm that justifies incremental, sparse, and other variants”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Summary</a:t>
            </a:r>
            <a:endParaRPr/>
          </a:p>
        </p:txBody>
      </p:sp>
      <p:grpSp>
        <p:nvGrpSpPr>
          <p:cNvPr id="247" name="Google Shape;247;p29"/>
          <p:cNvGrpSpPr/>
          <p:nvPr/>
        </p:nvGrpSpPr>
        <p:grpSpPr>
          <a:xfrm>
            <a:off x="3303416" y="596029"/>
            <a:ext cx="5585166" cy="5540240"/>
            <a:chOff x="1271416" y="-123637"/>
            <a:chExt cx="5585166" cy="5540240"/>
          </a:xfrm>
        </p:grpSpPr>
        <p:sp>
          <p:nvSpPr>
            <p:cNvPr id="248" name="Google Shape;248;p29"/>
            <p:cNvSpPr/>
            <p:nvPr/>
          </p:nvSpPr>
          <p:spPr>
            <a:xfrm>
              <a:off x="4794466" y="145481"/>
              <a:ext cx="1415833" cy="1154145"/>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9" name="Google Shape;249;p29"/>
            <p:cNvSpPr txBox="1"/>
            <p:nvPr/>
          </p:nvSpPr>
          <p:spPr>
            <a:xfrm>
              <a:off x="4794466" y="145481"/>
              <a:ext cx="1415833" cy="1154145"/>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Helmholtz:</a:t>
              </a:r>
              <a:endParaRPr/>
            </a:p>
            <a:p>
              <a:pPr indent="0" lvl="0" marL="0" marR="0" rtl="0" algn="ctr">
                <a:lnSpc>
                  <a:spcPct val="90000"/>
                </a:lnSpc>
                <a:spcBef>
                  <a:spcPts val="70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F=E-H</a:t>
              </a:r>
              <a:endParaRPr/>
            </a:p>
          </p:txBody>
        </p:sp>
        <p:sp>
          <p:nvSpPr>
            <p:cNvPr id="250" name="Google Shape;250;p29"/>
            <p:cNvSpPr/>
            <p:nvPr/>
          </p:nvSpPr>
          <p:spPr>
            <a:xfrm>
              <a:off x="1554053" y="-123637"/>
              <a:ext cx="5028878" cy="5028878"/>
            </a:xfrm>
            <a:custGeom>
              <a:pathLst>
                <a:path extrusionOk="0" h="120000" w="120000">
                  <a:moveTo>
                    <a:pt x="108705" y="32690"/>
                  </a:moveTo>
                  <a:lnTo>
                    <a:pt x="108705" y="32690"/>
                  </a:lnTo>
                  <a:cubicBezTo>
                    <a:pt x="113122" y="40566"/>
                    <a:pt x="115562" y="49397"/>
                    <a:pt x="115817" y="58423"/>
                  </a:cubicBezTo>
                  <a:lnTo>
                    <a:pt x="119955" y="58689"/>
                  </a:lnTo>
                  <a:lnTo>
                    <a:pt x="112610" y="63373"/>
                  </a:lnTo>
                  <a:lnTo>
                    <a:pt x="105422" y="57757"/>
                  </a:lnTo>
                  <a:lnTo>
                    <a:pt x="109558" y="58022"/>
                  </a:lnTo>
                  <a:cubicBezTo>
                    <a:pt x="109246" y="50203"/>
                    <a:pt x="107088" y="42568"/>
                    <a:pt x="103261" y="35743"/>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1" name="Google Shape;251;p29"/>
            <p:cNvSpPr/>
            <p:nvPr/>
          </p:nvSpPr>
          <p:spPr>
            <a:xfrm>
              <a:off x="5515145" y="2533541"/>
              <a:ext cx="1341437" cy="1341437"/>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2" name="Google Shape;252;p29"/>
            <p:cNvSpPr txBox="1"/>
            <p:nvPr/>
          </p:nvSpPr>
          <p:spPr>
            <a:xfrm>
              <a:off x="5515145" y="2533541"/>
              <a:ext cx="1341437" cy="1341437"/>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Jaynes:</a:t>
              </a:r>
              <a:endParaRPr/>
            </a:p>
            <a:p>
              <a:pPr indent="0" lvl="0" marL="0" marR="0" rtl="0" algn="ctr">
                <a:lnSpc>
                  <a:spcPct val="90000"/>
                </a:lnSpc>
                <a:spcBef>
                  <a:spcPts val="595"/>
                </a:spcBef>
                <a:spcAft>
                  <a:spcPts val="0"/>
                </a:spcAft>
                <a:buClr>
                  <a:schemeClr val="dk1"/>
                </a:buClr>
                <a:buSzPts val="1700"/>
                <a:buFont typeface="Calibri"/>
                <a:buNone/>
              </a:pPr>
              <a:r>
                <a:rPr lang="en-US" sz="1700">
                  <a:solidFill>
                    <a:schemeClr val="dk1"/>
                  </a:solidFill>
                  <a:latin typeface="Calibri"/>
                  <a:ea typeface="Calibri"/>
                  <a:cs typeface="Calibri"/>
                  <a:sym typeface="Calibri"/>
                </a:rPr>
                <a:t>Entropy is ignorance </a:t>
              </a:r>
              <a:endParaRPr/>
            </a:p>
          </p:txBody>
        </p:sp>
        <p:sp>
          <p:nvSpPr>
            <p:cNvPr id="253" name="Google Shape;253;p29"/>
            <p:cNvSpPr/>
            <p:nvPr/>
          </p:nvSpPr>
          <p:spPr>
            <a:xfrm>
              <a:off x="1549560" y="385"/>
              <a:ext cx="5028878" cy="5028878"/>
            </a:xfrm>
            <a:custGeom>
              <a:pathLst>
                <a:path extrusionOk="0" h="120000" w="120000">
                  <a:moveTo>
                    <a:pt x="104263" y="94042"/>
                  </a:moveTo>
                  <a:lnTo>
                    <a:pt x="104263" y="94042"/>
                  </a:lnTo>
                  <a:cubicBezTo>
                    <a:pt x="98357" y="101722"/>
                    <a:pt x="90554" y="107732"/>
                    <a:pt x="81622" y="111483"/>
                  </a:cubicBezTo>
                  <a:lnTo>
                    <a:pt x="82869" y="115438"/>
                  </a:lnTo>
                  <a:lnTo>
                    <a:pt x="75849" y="110280"/>
                  </a:lnTo>
                  <a:lnTo>
                    <a:pt x="78491" y="101548"/>
                  </a:lnTo>
                  <a:lnTo>
                    <a:pt x="79737" y="105501"/>
                  </a:lnTo>
                  <a:cubicBezTo>
                    <a:pt x="87451" y="102155"/>
                    <a:pt x="94188" y="96902"/>
                    <a:pt x="99314" y="90237"/>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4" name="Google Shape;254;p29"/>
            <p:cNvSpPr/>
            <p:nvPr/>
          </p:nvSpPr>
          <p:spPr>
            <a:xfrm>
              <a:off x="3393281" y="4075166"/>
              <a:ext cx="1341437" cy="1341437"/>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5" name="Google Shape;255;p29"/>
            <p:cNvSpPr txBox="1"/>
            <p:nvPr/>
          </p:nvSpPr>
          <p:spPr>
            <a:xfrm>
              <a:off x="3393281" y="4075166"/>
              <a:ext cx="1341437" cy="1341437"/>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Rissanen:</a:t>
              </a:r>
              <a:endParaRPr/>
            </a:p>
            <a:p>
              <a:pPr indent="0" lvl="0" marL="0" marR="0" rtl="0" algn="ctr">
                <a:lnSpc>
                  <a:spcPct val="90000"/>
                </a:lnSpc>
                <a:spcBef>
                  <a:spcPts val="595"/>
                </a:spcBef>
                <a:spcAft>
                  <a:spcPts val="0"/>
                </a:spcAft>
                <a:buClr>
                  <a:schemeClr val="dk1"/>
                </a:buClr>
                <a:buSzPts val="1700"/>
                <a:buFont typeface="Calibri"/>
                <a:buNone/>
              </a:pPr>
              <a:r>
                <a:rPr lang="en-US" sz="1700">
                  <a:solidFill>
                    <a:schemeClr val="dk1"/>
                  </a:solidFill>
                  <a:latin typeface="Calibri"/>
                  <a:ea typeface="Calibri"/>
                  <a:cs typeface="Calibri"/>
                  <a:sym typeface="Calibri"/>
                </a:rPr>
                <a:t>MDL</a:t>
              </a:r>
              <a:endParaRPr/>
            </a:p>
          </p:txBody>
        </p:sp>
        <p:sp>
          <p:nvSpPr>
            <p:cNvPr id="256" name="Google Shape;256;p29"/>
            <p:cNvSpPr/>
            <p:nvPr/>
          </p:nvSpPr>
          <p:spPr>
            <a:xfrm>
              <a:off x="1549560" y="385"/>
              <a:ext cx="5028878" cy="5028878"/>
            </a:xfrm>
            <a:custGeom>
              <a:pathLst>
                <a:path extrusionOk="0" h="120000" w="120000">
                  <a:moveTo>
                    <a:pt x="43213" y="113257"/>
                  </a:moveTo>
                  <a:lnTo>
                    <a:pt x="43213" y="113257"/>
                  </a:lnTo>
                  <a:cubicBezTo>
                    <a:pt x="33973" y="110344"/>
                    <a:pt x="25651" y="105078"/>
                    <a:pt x="19062" y="97976"/>
                  </a:cubicBezTo>
                  <a:lnTo>
                    <a:pt x="15775" y="100503"/>
                  </a:lnTo>
                  <a:lnTo>
                    <a:pt x="18211" y="92140"/>
                  </a:lnTo>
                  <a:lnTo>
                    <a:pt x="27319" y="91625"/>
                  </a:lnTo>
                  <a:lnTo>
                    <a:pt x="24034" y="94152"/>
                  </a:lnTo>
                  <a:cubicBezTo>
                    <a:pt x="29824" y="100249"/>
                    <a:pt x="37070" y="104775"/>
                    <a:pt x="45090" y="107303"/>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7" name="Google Shape;257;p29"/>
            <p:cNvSpPr/>
            <p:nvPr/>
          </p:nvSpPr>
          <p:spPr>
            <a:xfrm>
              <a:off x="1271416" y="2533541"/>
              <a:ext cx="1341437" cy="1341437"/>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8" name="Google Shape;258;p29"/>
            <p:cNvSpPr txBox="1"/>
            <p:nvPr/>
          </p:nvSpPr>
          <p:spPr>
            <a:xfrm>
              <a:off x="1271416" y="2533541"/>
              <a:ext cx="1341437" cy="1341437"/>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Hinton:</a:t>
              </a:r>
              <a:endParaRPr/>
            </a:p>
            <a:p>
              <a:pPr indent="0" lvl="0" marL="0" marR="0" rtl="0" algn="ctr">
                <a:lnSpc>
                  <a:spcPct val="90000"/>
                </a:lnSpc>
                <a:spcBef>
                  <a:spcPts val="595"/>
                </a:spcBef>
                <a:spcAft>
                  <a:spcPts val="0"/>
                </a:spcAft>
                <a:buClr>
                  <a:schemeClr val="dk1"/>
                </a:buClr>
                <a:buSzPts val="1700"/>
                <a:buFont typeface="Calibri"/>
                <a:buNone/>
              </a:pPr>
              <a:r>
                <a:rPr lang="en-US" sz="1700">
                  <a:solidFill>
                    <a:schemeClr val="dk1"/>
                  </a:solidFill>
                  <a:latin typeface="Calibri"/>
                  <a:ea typeface="Calibri"/>
                  <a:cs typeface="Calibri"/>
                  <a:sym typeface="Calibri"/>
                </a:rPr>
                <a:t>Variational Bayes</a:t>
              </a:r>
              <a:endParaRPr/>
            </a:p>
          </p:txBody>
        </p:sp>
        <p:sp>
          <p:nvSpPr>
            <p:cNvPr id="259" name="Google Shape;259;p29"/>
            <p:cNvSpPr/>
            <p:nvPr/>
          </p:nvSpPr>
          <p:spPr>
            <a:xfrm>
              <a:off x="1549560" y="385"/>
              <a:ext cx="5028878" cy="5028878"/>
            </a:xfrm>
            <a:custGeom>
              <a:pathLst>
                <a:path extrusionOk="0" h="120000" w="120000">
                  <a:moveTo>
                    <a:pt x="4162" y="60468"/>
                  </a:moveTo>
                  <a:lnTo>
                    <a:pt x="4162" y="60468"/>
                  </a:lnTo>
                  <a:cubicBezTo>
                    <a:pt x="4092" y="52068"/>
                    <a:pt x="5918" y="43760"/>
                    <a:pt x="9504" y="36163"/>
                  </a:cubicBezTo>
                  <a:lnTo>
                    <a:pt x="5934" y="34055"/>
                  </a:lnTo>
                  <a:lnTo>
                    <a:pt x="14603" y="33199"/>
                  </a:lnTo>
                  <a:lnTo>
                    <a:pt x="18474" y="41459"/>
                  </a:lnTo>
                  <a:lnTo>
                    <a:pt x="14905" y="39352"/>
                  </a:lnTo>
                  <a:lnTo>
                    <a:pt x="14905" y="39352"/>
                  </a:lnTo>
                  <a:cubicBezTo>
                    <a:pt x="11880" y="45959"/>
                    <a:pt x="10344" y="53150"/>
                    <a:pt x="10405" y="60416"/>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0" name="Google Shape;260;p29"/>
            <p:cNvSpPr/>
            <p:nvPr/>
          </p:nvSpPr>
          <p:spPr>
            <a:xfrm>
              <a:off x="2081896" y="39140"/>
              <a:ext cx="1341437" cy="1341437"/>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1" name="Google Shape;261;p29"/>
            <p:cNvSpPr txBox="1"/>
            <p:nvPr/>
          </p:nvSpPr>
          <p:spPr>
            <a:xfrm>
              <a:off x="2081896" y="39140"/>
              <a:ext cx="1341437" cy="1341437"/>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Entropy can improve computational efficiency ?</a:t>
              </a:r>
              <a:endParaRPr/>
            </a:p>
          </p:txBody>
        </p:sp>
        <p:sp>
          <p:nvSpPr>
            <p:cNvPr id="262" name="Google Shape;262;p29"/>
            <p:cNvSpPr/>
            <p:nvPr/>
          </p:nvSpPr>
          <p:spPr>
            <a:xfrm>
              <a:off x="1659156" y="-35581"/>
              <a:ext cx="5028878" cy="5028878"/>
            </a:xfrm>
            <a:custGeom>
              <a:pathLst>
                <a:path extrusionOk="0" h="120000" w="120000">
                  <a:moveTo>
                    <a:pt x="41222" y="7412"/>
                  </a:moveTo>
                  <a:lnTo>
                    <a:pt x="41222" y="7412"/>
                  </a:lnTo>
                  <a:cubicBezTo>
                    <a:pt x="50616" y="4058"/>
                    <a:pt x="60736" y="3281"/>
                    <a:pt x="70532" y="5163"/>
                  </a:cubicBezTo>
                  <a:lnTo>
                    <a:pt x="71686" y="1180"/>
                  </a:lnTo>
                  <a:lnTo>
                    <a:pt x="74671" y="9364"/>
                  </a:lnTo>
                  <a:lnTo>
                    <a:pt x="67633" y="15168"/>
                  </a:lnTo>
                  <a:lnTo>
                    <a:pt x="68786" y="11187"/>
                  </a:lnTo>
                  <a:cubicBezTo>
                    <a:pt x="60260" y="9653"/>
                    <a:pt x="51480" y="10378"/>
                    <a:pt x="43321" y="13291"/>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63" name="Google Shape;263;p29"/>
          <p:cNvSpPr txBox="1"/>
          <p:nvPr/>
        </p:nvSpPr>
        <p:spPr>
          <a:xfrm>
            <a:off x="9575800" y="952500"/>
            <a:ext cx="1375505"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Physics</a:t>
            </a:r>
            <a:endParaRPr/>
          </a:p>
        </p:txBody>
      </p:sp>
      <p:sp>
        <p:nvSpPr>
          <p:cNvPr id="264" name="Google Shape;264;p29"/>
          <p:cNvSpPr txBox="1"/>
          <p:nvPr/>
        </p:nvSpPr>
        <p:spPr>
          <a:xfrm>
            <a:off x="863600" y="5359400"/>
            <a:ext cx="1569660"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Modeling</a:t>
            </a:r>
            <a:endParaRPr/>
          </a:p>
        </p:txBody>
      </p:sp>
      <p:sp>
        <p:nvSpPr>
          <p:cNvPr id="265" name="Google Shape;265;p29"/>
          <p:cNvSpPr/>
          <p:nvPr/>
        </p:nvSpPr>
        <p:spPr>
          <a:xfrm>
            <a:off x="4095344" y="573932"/>
            <a:ext cx="1381328" cy="1643974"/>
          </a:xfrm>
          <a:prstGeom prst="ellipse">
            <a:avLst/>
          </a:prstGeom>
          <a:noFill/>
          <a:ln cap="flat" cmpd="sng" w="381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pic>
        <p:nvPicPr>
          <p:cNvPr id="267" name="Google Shape;267;p29"/>
          <p:cNvPicPr preferRelativeResize="0"/>
          <p:nvPr/>
        </p:nvPicPr>
        <p:blipFill rotWithShape="1">
          <a:blip r:embed="rId3">
            <a:alphaModFix/>
          </a:blip>
          <a:srcRect b="0" l="0" r="0" t="0"/>
          <a:stretch/>
        </p:blipFill>
        <p:spPr>
          <a:xfrm>
            <a:off x="4796891" y="1941815"/>
            <a:ext cx="1069653" cy="8022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500"/>
                                        <p:tgtEl>
                                          <p:spTgt spid="26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0"/>
          <p:cNvSpPr txBox="1"/>
          <p:nvPr>
            <p:ph type="title"/>
          </p:nvPr>
        </p:nvSpPr>
        <p:spPr>
          <a:xfrm>
            <a:off x="719847" y="1332689"/>
            <a:ext cx="10729608" cy="309339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Large Scale Approximate Bayesian Learning:</a:t>
            </a:r>
            <a:br>
              <a:rPr b="0" i="0" lang="en-US" sz="4400" u="none" cap="none" strike="noStrike">
                <a:solidFill>
                  <a:schemeClr val="dk1"/>
                </a:solidFill>
                <a:latin typeface="Calibri"/>
                <a:ea typeface="Calibri"/>
                <a:cs typeface="Calibri"/>
                <a:sym typeface="Calibri"/>
              </a:rPr>
            </a:br>
            <a:br>
              <a:rPr b="0" i="0" lang="en-US" sz="4400" u="none" cap="none" strike="noStrike">
                <a:solidFill>
                  <a:schemeClr val="dk1"/>
                </a:solidFill>
                <a:latin typeface="Calibri"/>
                <a:ea typeface="Calibri"/>
                <a:cs typeface="Calibri"/>
                <a:sym typeface="Calibri"/>
              </a:rPr>
            </a:br>
            <a:r>
              <a:rPr b="0" i="0" lang="en-US" sz="4400" u="none" cap="none" strike="noStrike">
                <a:solidFill>
                  <a:schemeClr val="dk1"/>
                </a:solidFill>
                <a:latin typeface="Calibri"/>
                <a:ea typeface="Calibri"/>
                <a:cs typeface="Calibri"/>
                <a:sym typeface="Calibri"/>
              </a:rPr>
              <a:t>MCMC &amp; Variational Bayes</a:t>
            </a:r>
            <a:endParaRPr/>
          </a:p>
        </p:txBody>
      </p:sp>
      <p:sp>
        <p:nvSpPr>
          <p:cNvPr id="273" name="Google Shape;27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Variational Bayes versus MCMC</a:t>
            </a:r>
            <a:endParaRPr/>
          </a:p>
        </p:txBody>
      </p:sp>
      <p:pic>
        <p:nvPicPr>
          <p:cNvPr id="279" name="Google Shape;279;p31"/>
          <p:cNvPicPr preferRelativeResize="0"/>
          <p:nvPr/>
        </p:nvPicPr>
        <p:blipFill rotWithShape="1">
          <a:blip r:embed="rId3">
            <a:alphaModFix/>
          </a:blip>
          <a:srcRect b="0" l="0" r="0" t="0"/>
          <a:stretch/>
        </p:blipFill>
        <p:spPr>
          <a:xfrm>
            <a:off x="4013200" y="2171700"/>
            <a:ext cx="4439752" cy="3581400"/>
          </a:xfrm>
          <a:prstGeom prst="rect">
            <a:avLst/>
          </a:prstGeom>
          <a:noFill/>
          <a:ln>
            <a:noFill/>
          </a:ln>
        </p:spPr>
      </p:pic>
      <p:sp>
        <p:nvSpPr>
          <p:cNvPr id="280" name="Google Shape;280;p31"/>
          <p:cNvSpPr txBox="1"/>
          <p:nvPr/>
        </p:nvSpPr>
        <p:spPr>
          <a:xfrm>
            <a:off x="8763000" y="4292600"/>
            <a:ext cx="178324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Variational Bayes</a:t>
            </a:r>
            <a:endParaRPr/>
          </a:p>
        </p:txBody>
      </p:sp>
      <p:sp>
        <p:nvSpPr>
          <p:cNvPr id="281" name="Google Shape;281;p31"/>
          <p:cNvSpPr txBox="1"/>
          <p:nvPr/>
        </p:nvSpPr>
        <p:spPr>
          <a:xfrm>
            <a:off x="2628900" y="4445000"/>
            <a:ext cx="82586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MCMC</a:t>
            </a:r>
            <a:endParaRPr/>
          </a:p>
        </p:txBody>
      </p:sp>
      <p:sp>
        <p:nvSpPr>
          <p:cNvPr id="282" name="Google Shape;282;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32"/>
          <p:cNvSpPr/>
          <p:nvPr/>
        </p:nvSpPr>
        <p:spPr>
          <a:xfrm rot="-1451152">
            <a:off x="6780540" y="3132981"/>
            <a:ext cx="2626454" cy="977212"/>
          </a:xfrm>
          <a:prstGeom prst="ellipse">
            <a:avLst/>
          </a:prstGeom>
          <a:noFill/>
          <a:ln cap="flat" cmpd="sng" w="19050">
            <a:solidFill>
              <a:srgbClr val="008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32"/>
          <p:cNvSpPr/>
          <p:nvPr/>
        </p:nvSpPr>
        <p:spPr>
          <a:xfrm>
            <a:off x="6227354" y="1327820"/>
            <a:ext cx="4041015" cy="5301660"/>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32"/>
          <p:cNvSpPr/>
          <p:nvPr/>
        </p:nvSpPr>
        <p:spPr>
          <a:xfrm>
            <a:off x="2033939" y="1327820"/>
            <a:ext cx="4041015" cy="5301660"/>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32"/>
          <p:cNvSpPr txBox="1"/>
          <p:nvPr>
            <p:ph type="title"/>
          </p:nvPr>
        </p:nvSpPr>
        <p:spPr>
          <a:xfrm>
            <a:off x="1610594" y="5225"/>
            <a:ext cx="8986448"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Bayesian Posterior Inference</a:t>
            </a:r>
            <a:endParaRPr/>
          </a:p>
        </p:txBody>
      </p:sp>
      <p:sp>
        <p:nvSpPr>
          <p:cNvPr id="292" name="Google Shape;292;p32"/>
          <p:cNvSpPr/>
          <p:nvPr/>
        </p:nvSpPr>
        <p:spPr>
          <a:xfrm>
            <a:off x="2476501" y="2713373"/>
            <a:ext cx="3117379" cy="2010974"/>
          </a:xfrm>
          <a:prstGeom prst="rect">
            <a:avLst/>
          </a:prstGeom>
          <a:gradFill>
            <a:gsLst>
              <a:gs pos="0">
                <a:srgbClr val="D1D1D1"/>
              </a:gs>
              <a:gs pos="50000">
                <a:srgbClr val="C7C7C7"/>
              </a:gs>
              <a:gs pos="100000">
                <a:srgbClr val="C0C0C0"/>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293" name="Google Shape;293;p32"/>
          <p:cNvSpPr/>
          <p:nvPr/>
        </p:nvSpPr>
        <p:spPr>
          <a:xfrm>
            <a:off x="2774791" y="3165555"/>
            <a:ext cx="2254250" cy="1154673"/>
          </a:xfrm>
          <a:prstGeom prst="pentagon">
            <a:avLst>
              <a:gd fmla="val 105146" name="hf"/>
              <a:gd fmla="val 110557" name="vf"/>
            </a:avLst>
          </a:prstGeom>
          <a:gradFill>
            <a:gsLst>
              <a:gs pos="0">
                <a:srgbClr val="B4D4A5"/>
              </a:gs>
              <a:gs pos="50000">
                <a:srgbClr val="A8CD97"/>
              </a:gs>
              <a:gs pos="100000">
                <a:srgbClr val="9BC985"/>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32"/>
          <p:cNvSpPr/>
          <p:nvPr/>
        </p:nvSpPr>
        <p:spPr>
          <a:xfrm>
            <a:off x="4724019" y="2944733"/>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32"/>
          <p:cNvSpPr/>
          <p:nvPr/>
        </p:nvSpPr>
        <p:spPr>
          <a:xfrm>
            <a:off x="4438653" y="3347562"/>
            <a:ext cx="99643" cy="95250"/>
          </a:xfrm>
          <a:prstGeom prst="ellipse">
            <a:avLst/>
          </a:prstGeom>
          <a:gradFill>
            <a:gsLst>
              <a:gs pos="0">
                <a:srgbClr val="F08B54"/>
              </a:gs>
              <a:gs pos="50000">
                <a:srgbClr val="F67A26"/>
              </a:gs>
              <a:gs pos="100000">
                <a:srgbClr val="E36A18"/>
              </a:gs>
            </a:gsLst>
            <a:lin ang="5400000" scaled="0"/>
          </a:gradFill>
          <a:ln cap="flat" cmpd="sng" w="952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6" name="Google Shape;296;p32"/>
          <p:cNvSpPr/>
          <p:nvPr/>
        </p:nvSpPr>
        <p:spPr>
          <a:xfrm rot="-1451152">
            <a:off x="7055582" y="3219310"/>
            <a:ext cx="2068976" cy="769794"/>
          </a:xfrm>
          <a:prstGeom prst="ellipse">
            <a:avLst/>
          </a:prstGeom>
          <a:noFill/>
          <a:ln cap="flat" cmpd="sng" w="19050">
            <a:solidFill>
              <a:srgbClr val="FF66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32"/>
          <p:cNvSpPr/>
          <p:nvPr/>
        </p:nvSpPr>
        <p:spPr>
          <a:xfrm>
            <a:off x="2033939" y="1327821"/>
            <a:ext cx="4041015" cy="558069"/>
          </a:xfrm>
          <a:prstGeom prst="rect">
            <a:avLst/>
          </a:prstGeom>
          <a:gradFill>
            <a:gsLst>
              <a:gs pos="0">
                <a:srgbClr val="A6B6DE"/>
              </a:gs>
              <a:gs pos="50000">
                <a:srgbClr val="98AAD9"/>
              </a:gs>
              <a:gs pos="100000">
                <a:srgbClr val="859CD7"/>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Source Sans Pro"/>
                <a:ea typeface="Source Sans Pro"/>
                <a:cs typeface="Source Sans Pro"/>
                <a:sym typeface="Source Sans Pro"/>
              </a:rPr>
              <a:t>Variational Inference</a:t>
            </a:r>
            <a:endParaRPr/>
          </a:p>
        </p:txBody>
      </p:sp>
      <p:sp>
        <p:nvSpPr>
          <p:cNvPr id="298" name="Google Shape;298;p32"/>
          <p:cNvSpPr/>
          <p:nvPr/>
        </p:nvSpPr>
        <p:spPr>
          <a:xfrm>
            <a:off x="6227354" y="1327821"/>
            <a:ext cx="4041015" cy="558069"/>
          </a:xfrm>
          <a:prstGeom prst="rect">
            <a:avLst/>
          </a:prstGeom>
          <a:gradFill>
            <a:gsLst>
              <a:gs pos="0">
                <a:srgbClr val="A6B6DE"/>
              </a:gs>
              <a:gs pos="50000">
                <a:srgbClr val="98AAD9"/>
              </a:gs>
              <a:gs pos="100000">
                <a:srgbClr val="859CD7"/>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Source Sans Pro"/>
                <a:ea typeface="Source Sans Pro"/>
                <a:cs typeface="Source Sans Pro"/>
                <a:sym typeface="Source Sans Pro"/>
              </a:rPr>
              <a:t>Sampling</a:t>
            </a:r>
            <a:endParaRPr/>
          </a:p>
        </p:txBody>
      </p:sp>
      <p:pic>
        <p:nvPicPr>
          <p:cNvPr id="299" name="Google Shape;299;p32"/>
          <p:cNvPicPr preferRelativeResize="0"/>
          <p:nvPr/>
        </p:nvPicPr>
        <p:blipFill rotWithShape="1">
          <a:blip r:embed="rId3">
            <a:alphaModFix/>
          </a:blip>
          <a:srcRect b="0" l="0" r="0" t="0"/>
          <a:stretch/>
        </p:blipFill>
        <p:spPr>
          <a:xfrm>
            <a:off x="2874360" y="2196990"/>
            <a:ext cx="2351673" cy="327596"/>
          </a:xfrm>
          <a:prstGeom prst="rect">
            <a:avLst/>
          </a:prstGeom>
          <a:noFill/>
          <a:ln>
            <a:noFill/>
          </a:ln>
        </p:spPr>
      </p:pic>
      <p:sp>
        <p:nvSpPr>
          <p:cNvPr id="300" name="Google Shape;300;p32"/>
          <p:cNvSpPr txBox="1"/>
          <p:nvPr/>
        </p:nvSpPr>
        <p:spPr>
          <a:xfrm>
            <a:off x="2910069" y="3585260"/>
            <a:ext cx="1952077"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Source Sans Pro"/>
                <a:ea typeface="Source Sans Pro"/>
                <a:cs typeface="Source Sans Pro"/>
                <a:sym typeface="Source Sans Pro"/>
              </a:rPr>
              <a:t>Variational Family Q</a:t>
            </a:r>
            <a:endParaRPr/>
          </a:p>
        </p:txBody>
      </p:sp>
      <p:pic>
        <p:nvPicPr>
          <p:cNvPr id="301" name="Google Shape;301;p32"/>
          <p:cNvPicPr preferRelativeResize="0"/>
          <p:nvPr/>
        </p:nvPicPr>
        <p:blipFill rotWithShape="1">
          <a:blip r:embed="rId4">
            <a:alphaModFix/>
          </a:blip>
          <a:srcRect b="0" l="0" r="0" t="0"/>
          <a:stretch/>
        </p:blipFill>
        <p:spPr>
          <a:xfrm>
            <a:off x="4884215" y="2856402"/>
            <a:ext cx="555949" cy="195906"/>
          </a:xfrm>
          <a:prstGeom prst="rect">
            <a:avLst/>
          </a:prstGeom>
          <a:noFill/>
          <a:ln>
            <a:noFill/>
          </a:ln>
        </p:spPr>
      </p:pic>
      <p:pic>
        <p:nvPicPr>
          <p:cNvPr id="302" name="Google Shape;302;p32"/>
          <p:cNvPicPr preferRelativeResize="0"/>
          <p:nvPr/>
        </p:nvPicPr>
        <p:blipFill rotWithShape="1">
          <a:blip r:embed="rId5">
            <a:alphaModFix/>
          </a:blip>
          <a:srcRect b="0" l="0" r="0" t="0"/>
          <a:stretch/>
        </p:blipFill>
        <p:spPr>
          <a:xfrm>
            <a:off x="4615533" y="3211910"/>
            <a:ext cx="184150" cy="222250"/>
          </a:xfrm>
          <a:prstGeom prst="rect">
            <a:avLst/>
          </a:prstGeom>
          <a:noFill/>
          <a:ln>
            <a:noFill/>
          </a:ln>
        </p:spPr>
      </p:pic>
      <p:sp>
        <p:nvSpPr>
          <p:cNvPr id="303" name="Google Shape;303;p32"/>
          <p:cNvSpPr txBox="1"/>
          <p:nvPr/>
        </p:nvSpPr>
        <p:spPr>
          <a:xfrm>
            <a:off x="2787822" y="4347305"/>
            <a:ext cx="2537874"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Source Sans Pro"/>
                <a:ea typeface="Source Sans Pro"/>
                <a:cs typeface="Source Sans Pro"/>
                <a:sym typeface="Source Sans Pro"/>
              </a:rPr>
              <a:t>All probability distributions</a:t>
            </a:r>
            <a:endParaRPr/>
          </a:p>
        </p:txBody>
      </p:sp>
      <p:pic>
        <p:nvPicPr>
          <p:cNvPr id="304" name="Google Shape;304;p32"/>
          <p:cNvPicPr preferRelativeResize="0"/>
          <p:nvPr/>
        </p:nvPicPr>
        <p:blipFill rotWithShape="1">
          <a:blip r:embed="rId6">
            <a:alphaModFix/>
          </a:blip>
          <a:srcRect b="0" l="0" r="0" t="0"/>
          <a:stretch/>
        </p:blipFill>
        <p:spPr>
          <a:xfrm>
            <a:off x="6374755" y="2035289"/>
            <a:ext cx="3809337" cy="587343"/>
          </a:xfrm>
          <a:prstGeom prst="rect">
            <a:avLst/>
          </a:prstGeom>
          <a:noFill/>
          <a:ln>
            <a:noFill/>
          </a:ln>
        </p:spPr>
      </p:pic>
      <p:sp>
        <p:nvSpPr>
          <p:cNvPr id="305" name="Google Shape;305;p32"/>
          <p:cNvSpPr/>
          <p:nvPr/>
        </p:nvSpPr>
        <p:spPr>
          <a:xfrm rot="-1451152">
            <a:off x="7363369" y="3350495"/>
            <a:ext cx="1392955" cy="518270"/>
          </a:xfrm>
          <a:prstGeom prst="ellipse">
            <a:avLst/>
          </a:prstGeom>
          <a:noFill/>
          <a:ln cap="flat" cmpd="sng" w="19050">
            <a:solidFill>
              <a:srgbClr val="8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32"/>
          <p:cNvSpPr/>
          <p:nvPr/>
        </p:nvSpPr>
        <p:spPr>
          <a:xfrm>
            <a:off x="8388242" y="3070304"/>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7" name="Google Shape;307;p32"/>
          <p:cNvSpPr/>
          <p:nvPr/>
        </p:nvSpPr>
        <p:spPr>
          <a:xfrm>
            <a:off x="8896638" y="3164285"/>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8" name="Google Shape;308;p32"/>
          <p:cNvSpPr/>
          <p:nvPr/>
        </p:nvSpPr>
        <p:spPr>
          <a:xfrm>
            <a:off x="7671623" y="3731490"/>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32"/>
          <p:cNvSpPr/>
          <p:nvPr/>
        </p:nvSpPr>
        <p:spPr>
          <a:xfrm>
            <a:off x="7671623" y="3422729"/>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0" name="Google Shape;310;p32"/>
          <p:cNvSpPr/>
          <p:nvPr/>
        </p:nvSpPr>
        <p:spPr>
          <a:xfrm>
            <a:off x="8313412" y="3425251"/>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32"/>
          <p:cNvSpPr/>
          <p:nvPr/>
        </p:nvSpPr>
        <p:spPr>
          <a:xfrm>
            <a:off x="8596849" y="3613091"/>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32"/>
          <p:cNvSpPr/>
          <p:nvPr/>
        </p:nvSpPr>
        <p:spPr>
          <a:xfrm>
            <a:off x="8095477" y="3627112"/>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32"/>
          <p:cNvSpPr/>
          <p:nvPr/>
        </p:nvSpPr>
        <p:spPr>
          <a:xfrm>
            <a:off x="7293332" y="4073808"/>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32"/>
          <p:cNvSpPr/>
          <p:nvPr/>
        </p:nvSpPr>
        <p:spPr>
          <a:xfrm>
            <a:off x="8178004" y="3923814"/>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32"/>
          <p:cNvSpPr/>
          <p:nvPr/>
        </p:nvSpPr>
        <p:spPr>
          <a:xfrm>
            <a:off x="7995834" y="3386535"/>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6" name="Google Shape;316;p32"/>
          <p:cNvPicPr preferRelativeResize="0"/>
          <p:nvPr/>
        </p:nvPicPr>
        <p:blipFill rotWithShape="1">
          <a:blip r:embed="rId4">
            <a:alphaModFix/>
          </a:blip>
          <a:srcRect b="0" l="0" r="0" t="0"/>
          <a:stretch/>
        </p:blipFill>
        <p:spPr>
          <a:xfrm>
            <a:off x="8936181" y="3662403"/>
            <a:ext cx="555949" cy="195906"/>
          </a:xfrm>
          <a:prstGeom prst="rect">
            <a:avLst/>
          </a:prstGeom>
          <a:noFill/>
          <a:ln>
            <a:noFill/>
          </a:ln>
        </p:spPr>
      </p:pic>
      <p:sp>
        <p:nvSpPr>
          <p:cNvPr id="317" name="Google Shape;317;p32"/>
          <p:cNvSpPr/>
          <p:nvPr/>
        </p:nvSpPr>
        <p:spPr>
          <a:xfrm>
            <a:off x="2033939" y="5001832"/>
            <a:ext cx="4041015" cy="1627649"/>
          </a:xfrm>
          <a:prstGeom prst="rect">
            <a:avLst/>
          </a:prstGeom>
          <a:solidFill>
            <a:srgbClr val="BBD6EE"/>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318" name="Google Shape;318;p32"/>
          <p:cNvSpPr/>
          <p:nvPr/>
        </p:nvSpPr>
        <p:spPr>
          <a:xfrm>
            <a:off x="6227354" y="5001832"/>
            <a:ext cx="4041015" cy="1627649"/>
          </a:xfrm>
          <a:prstGeom prst="rect">
            <a:avLst/>
          </a:prstGeom>
          <a:solidFill>
            <a:srgbClr val="BBD6EE"/>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319" name="Google Shape;319;p32"/>
          <p:cNvSpPr txBox="1"/>
          <p:nvPr/>
        </p:nvSpPr>
        <p:spPr>
          <a:xfrm>
            <a:off x="2616201" y="5245101"/>
            <a:ext cx="3018775" cy="1200329"/>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Deterministic</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Biased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Local minima</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Easy to assess convergence</a:t>
            </a:r>
            <a:endParaRPr/>
          </a:p>
        </p:txBody>
      </p:sp>
      <p:sp>
        <p:nvSpPr>
          <p:cNvPr id="320" name="Google Shape;320;p32"/>
          <p:cNvSpPr txBox="1"/>
          <p:nvPr/>
        </p:nvSpPr>
        <p:spPr>
          <a:xfrm>
            <a:off x="6807201" y="5270501"/>
            <a:ext cx="3147015" cy="1200329"/>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Stochastic (sample error)</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Unbiased</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Hard to mix between modes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Hard to assess convergence</a:t>
            </a:r>
            <a:endParaRPr/>
          </a:p>
        </p:txBody>
      </p:sp>
      <p:sp>
        <p:nvSpPr>
          <p:cNvPr id="321" name="Google Shape;321;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33"/>
          <p:cNvSpPr/>
          <p:nvPr/>
        </p:nvSpPr>
        <p:spPr>
          <a:xfrm>
            <a:off x="1841500" y="2178754"/>
            <a:ext cx="8534400" cy="2367846"/>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328" name="Google Shape;328;p33"/>
          <p:cNvCxnSpPr/>
          <p:nvPr/>
        </p:nvCxnSpPr>
        <p:spPr>
          <a:xfrm>
            <a:off x="2144324" y="4110954"/>
            <a:ext cx="5216785" cy="20992"/>
          </a:xfrm>
          <a:prstGeom prst="straightConnector1">
            <a:avLst/>
          </a:prstGeom>
          <a:noFill/>
          <a:ln cap="flat" cmpd="sng" w="9525">
            <a:solidFill>
              <a:schemeClr val="dk1"/>
            </a:solidFill>
            <a:prstDash val="solid"/>
            <a:miter lim="800000"/>
            <a:headEnd len="sm" w="sm" type="none"/>
            <a:tailEnd len="sm" w="sm" type="none"/>
          </a:ln>
        </p:spPr>
      </p:cxnSp>
      <p:sp>
        <p:nvSpPr>
          <p:cNvPr id="329" name="Google Shape;329;p33"/>
          <p:cNvSpPr txBox="1"/>
          <p:nvPr/>
        </p:nvSpPr>
        <p:spPr>
          <a:xfrm>
            <a:off x="6914099" y="2068618"/>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33"/>
          <p:cNvSpPr txBox="1"/>
          <p:nvPr/>
        </p:nvSpPr>
        <p:spPr>
          <a:xfrm>
            <a:off x="3594763" y="3887853"/>
            <a:ext cx="2059177" cy="33855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Source Sans Pro"/>
                <a:ea typeface="Source Sans Pro"/>
                <a:cs typeface="Source Sans Pro"/>
                <a:sym typeface="Source Sans Pro"/>
              </a:rPr>
              <a:t>Burn-in ( Throw away)</a:t>
            </a:r>
            <a:endParaRPr/>
          </a:p>
        </p:txBody>
      </p:sp>
      <p:sp>
        <p:nvSpPr>
          <p:cNvPr id="331" name="Google Shape;331;p33"/>
          <p:cNvSpPr/>
          <p:nvPr/>
        </p:nvSpPr>
        <p:spPr>
          <a:xfrm rot="-195098">
            <a:off x="8379878" y="3324243"/>
            <a:ext cx="1426151" cy="501712"/>
          </a:xfrm>
          <a:prstGeom prst="ellipse">
            <a:avLst/>
          </a:prstGeom>
          <a:noFill/>
          <a:ln cap="flat" cmpd="sng" w="19050">
            <a:solidFill>
              <a:srgbClr val="FF66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33"/>
          <p:cNvSpPr/>
          <p:nvPr/>
        </p:nvSpPr>
        <p:spPr>
          <a:xfrm rot="-195098">
            <a:off x="8601183" y="3379449"/>
            <a:ext cx="960168" cy="357245"/>
          </a:xfrm>
          <a:prstGeom prst="ellipse">
            <a:avLst/>
          </a:prstGeom>
          <a:noFill/>
          <a:ln cap="flat" cmpd="sng" w="19050">
            <a:solidFill>
              <a:srgbClr val="8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33"/>
          <p:cNvSpPr/>
          <p:nvPr/>
        </p:nvSpPr>
        <p:spPr>
          <a:xfrm>
            <a:off x="3014751" y="3201563"/>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33"/>
          <p:cNvSpPr/>
          <p:nvPr/>
        </p:nvSpPr>
        <p:spPr>
          <a:xfrm>
            <a:off x="4114324" y="3348478"/>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35" name="Google Shape;335;p33"/>
          <p:cNvCxnSpPr/>
          <p:nvPr/>
        </p:nvCxnSpPr>
        <p:spPr>
          <a:xfrm>
            <a:off x="3149782" y="3263140"/>
            <a:ext cx="851468" cy="85338"/>
          </a:xfrm>
          <a:prstGeom prst="straightConnector1">
            <a:avLst/>
          </a:prstGeom>
          <a:noFill/>
          <a:ln cap="flat" cmpd="sng" w="12700">
            <a:solidFill>
              <a:schemeClr val="accent1"/>
            </a:solidFill>
            <a:prstDash val="solid"/>
            <a:miter lim="800000"/>
            <a:headEnd len="sm" w="sm" type="none"/>
            <a:tailEnd len="med" w="med" type="stealth"/>
          </a:ln>
        </p:spPr>
      </p:cxnSp>
      <p:sp>
        <p:nvSpPr>
          <p:cNvPr id="336" name="Google Shape;336;p33"/>
          <p:cNvSpPr/>
          <p:nvPr/>
        </p:nvSpPr>
        <p:spPr>
          <a:xfrm>
            <a:off x="8039596" y="3414685"/>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37" name="Google Shape;337;p33"/>
          <p:cNvCxnSpPr/>
          <p:nvPr/>
        </p:nvCxnSpPr>
        <p:spPr>
          <a:xfrm>
            <a:off x="4255006" y="3435389"/>
            <a:ext cx="599293" cy="183637"/>
          </a:xfrm>
          <a:prstGeom prst="straightConnector1">
            <a:avLst/>
          </a:prstGeom>
          <a:noFill/>
          <a:ln cap="flat" cmpd="sng" w="12700">
            <a:solidFill>
              <a:schemeClr val="accent1"/>
            </a:solidFill>
            <a:prstDash val="solid"/>
            <a:miter lim="800000"/>
            <a:headEnd len="sm" w="sm" type="none"/>
            <a:tailEnd len="med" w="med" type="stealth"/>
          </a:ln>
        </p:spPr>
      </p:cxnSp>
      <p:sp>
        <p:nvSpPr>
          <p:cNvPr id="338" name="Google Shape;338;p33"/>
          <p:cNvSpPr/>
          <p:nvPr/>
        </p:nvSpPr>
        <p:spPr>
          <a:xfrm>
            <a:off x="8758388" y="3579997"/>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39" name="Google Shape;339;p33"/>
          <p:cNvCxnSpPr/>
          <p:nvPr/>
        </p:nvCxnSpPr>
        <p:spPr>
          <a:xfrm flipH="1" rot="10800000">
            <a:off x="8903720" y="3471383"/>
            <a:ext cx="217555" cy="108615"/>
          </a:xfrm>
          <a:prstGeom prst="straightConnector1">
            <a:avLst/>
          </a:prstGeom>
          <a:noFill/>
          <a:ln cap="flat" cmpd="sng" w="12700">
            <a:solidFill>
              <a:schemeClr val="accent1"/>
            </a:solidFill>
            <a:prstDash val="solid"/>
            <a:miter lim="800000"/>
            <a:headEnd len="sm" w="sm" type="none"/>
            <a:tailEnd len="med" w="med" type="stealth"/>
          </a:ln>
        </p:spPr>
      </p:cxnSp>
      <p:sp>
        <p:nvSpPr>
          <p:cNvPr id="340" name="Google Shape;340;p33"/>
          <p:cNvSpPr/>
          <p:nvPr/>
        </p:nvSpPr>
        <p:spPr>
          <a:xfrm>
            <a:off x="4890982" y="3625714"/>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1" name="Google Shape;341;p33"/>
          <p:cNvCxnSpPr>
            <a:endCxn id="332" idx="6"/>
          </p:cNvCxnSpPr>
          <p:nvPr/>
        </p:nvCxnSpPr>
        <p:spPr>
          <a:xfrm>
            <a:off x="9272878" y="3472641"/>
            <a:ext cx="287700" cy="58200"/>
          </a:xfrm>
          <a:prstGeom prst="straightConnector1">
            <a:avLst/>
          </a:prstGeom>
          <a:noFill/>
          <a:ln cap="flat" cmpd="sng" w="12700">
            <a:solidFill>
              <a:schemeClr val="accent1"/>
            </a:solidFill>
            <a:prstDash val="solid"/>
            <a:miter lim="800000"/>
            <a:headEnd len="sm" w="sm" type="none"/>
            <a:tailEnd len="med" w="med" type="stealth"/>
          </a:ln>
        </p:spPr>
      </p:cxnSp>
      <p:sp>
        <p:nvSpPr>
          <p:cNvPr id="342" name="Google Shape;342;p33"/>
          <p:cNvSpPr/>
          <p:nvPr/>
        </p:nvSpPr>
        <p:spPr>
          <a:xfrm>
            <a:off x="9149018" y="3390081"/>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33"/>
          <p:cNvSpPr/>
          <p:nvPr/>
        </p:nvSpPr>
        <p:spPr>
          <a:xfrm rot="-195098">
            <a:off x="8173819" y="3254264"/>
            <a:ext cx="1810422" cy="673595"/>
          </a:xfrm>
          <a:prstGeom prst="ellipse">
            <a:avLst/>
          </a:prstGeom>
          <a:noFill/>
          <a:ln cap="flat" cmpd="sng" w="19050">
            <a:solidFill>
              <a:srgbClr val="008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344" name="Google Shape;344;p33"/>
          <p:cNvCxnSpPr/>
          <p:nvPr/>
        </p:nvCxnSpPr>
        <p:spPr>
          <a:xfrm>
            <a:off x="8157360" y="3472600"/>
            <a:ext cx="585529" cy="153914"/>
          </a:xfrm>
          <a:prstGeom prst="straightConnector1">
            <a:avLst/>
          </a:prstGeom>
          <a:noFill/>
          <a:ln cap="flat" cmpd="sng" w="12700">
            <a:solidFill>
              <a:schemeClr val="accent1"/>
            </a:solidFill>
            <a:prstDash val="solid"/>
            <a:miter lim="800000"/>
            <a:headEnd len="sm" w="sm" type="none"/>
            <a:tailEnd len="med" w="med" type="stealth"/>
          </a:ln>
        </p:spPr>
      </p:cxnSp>
      <p:sp>
        <p:nvSpPr>
          <p:cNvPr id="345" name="Google Shape;345;p33"/>
          <p:cNvSpPr/>
          <p:nvPr/>
        </p:nvSpPr>
        <p:spPr>
          <a:xfrm>
            <a:off x="9570711" y="3523479"/>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33"/>
          <p:cNvSpPr/>
          <p:nvPr/>
        </p:nvSpPr>
        <p:spPr>
          <a:xfrm>
            <a:off x="9099196" y="3661673"/>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7" name="Google Shape;347;p33"/>
          <p:cNvCxnSpPr/>
          <p:nvPr/>
        </p:nvCxnSpPr>
        <p:spPr>
          <a:xfrm flipH="1">
            <a:off x="9247583" y="3588465"/>
            <a:ext cx="287595" cy="129301"/>
          </a:xfrm>
          <a:prstGeom prst="straightConnector1">
            <a:avLst/>
          </a:prstGeom>
          <a:noFill/>
          <a:ln cap="flat" cmpd="sng" w="12700">
            <a:solidFill>
              <a:schemeClr val="accent1"/>
            </a:solidFill>
            <a:prstDash val="solid"/>
            <a:miter lim="800000"/>
            <a:headEnd len="sm" w="sm" type="none"/>
            <a:tailEnd len="med" w="med" type="stealth"/>
          </a:ln>
        </p:spPr>
      </p:cxnSp>
      <p:pic>
        <p:nvPicPr>
          <p:cNvPr id="348" name="Google Shape;348;p33"/>
          <p:cNvPicPr preferRelativeResize="0"/>
          <p:nvPr/>
        </p:nvPicPr>
        <p:blipFill rotWithShape="1">
          <a:blip r:embed="rId3">
            <a:alphaModFix/>
          </a:blip>
          <a:srcRect b="0" l="0" r="0" t="0"/>
          <a:stretch/>
        </p:blipFill>
        <p:spPr>
          <a:xfrm>
            <a:off x="2943661" y="3389747"/>
            <a:ext cx="207784" cy="229279"/>
          </a:xfrm>
          <a:prstGeom prst="rect">
            <a:avLst/>
          </a:prstGeom>
          <a:noFill/>
          <a:ln>
            <a:noFill/>
          </a:ln>
        </p:spPr>
      </p:pic>
      <p:pic>
        <p:nvPicPr>
          <p:cNvPr id="349" name="Google Shape;349;p33"/>
          <p:cNvPicPr preferRelativeResize="0"/>
          <p:nvPr/>
        </p:nvPicPr>
        <p:blipFill rotWithShape="1">
          <a:blip r:embed="rId4">
            <a:alphaModFix/>
          </a:blip>
          <a:srcRect b="0" l="0" r="0" t="0"/>
          <a:stretch/>
        </p:blipFill>
        <p:spPr>
          <a:xfrm>
            <a:off x="4005224" y="3482578"/>
            <a:ext cx="208742" cy="238561"/>
          </a:xfrm>
          <a:prstGeom prst="rect">
            <a:avLst/>
          </a:prstGeom>
          <a:noFill/>
          <a:ln>
            <a:noFill/>
          </a:ln>
        </p:spPr>
      </p:pic>
      <p:sp>
        <p:nvSpPr>
          <p:cNvPr id="350" name="Google Shape;350;p33"/>
          <p:cNvSpPr/>
          <p:nvPr/>
        </p:nvSpPr>
        <p:spPr>
          <a:xfrm>
            <a:off x="5766287" y="3324106"/>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1" name="Google Shape;351;p33"/>
          <p:cNvPicPr preferRelativeResize="0"/>
          <p:nvPr/>
        </p:nvPicPr>
        <p:blipFill rotWithShape="1">
          <a:blip r:embed="rId5">
            <a:alphaModFix/>
          </a:blip>
          <a:srcRect b="0" l="0" r="0" t="0"/>
          <a:stretch/>
        </p:blipFill>
        <p:spPr>
          <a:xfrm>
            <a:off x="5979737" y="3093639"/>
            <a:ext cx="885266" cy="212171"/>
          </a:xfrm>
          <a:prstGeom prst="rect">
            <a:avLst/>
          </a:prstGeom>
          <a:noFill/>
          <a:ln>
            <a:noFill/>
          </a:ln>
        </p:spPr>
      </p:pic>
      <p:sp>
        <p:nvSpPr>
          <p:cNvPr id="352" name="Google Shape;352;p33"/>
          <p:cNvSpPr/>
          <p:nvPr/>
        </p:nvSpPr>
        <p:spPr>
          <a:xfrm>
            <a:off x="7003535" y="3305809"/>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53" name="Google Shape;353;p33"/>
          <p:cNvCxnSpPr>
            <a:endCxn id="352" idx="2"/>
          </p:cNvCxnSpPr>
          <p:nvPr/>
        </p:nvCxnSpPr>
        <p:spPr>
          <a:xfrm flipH="1" rot="10800000">
            <a:off x="5912735" y="3353434"/>
            <a:ext cx="1090800" cy="14400"/>
          </a:xfrm>
          <a:prstGeom prst="straightConnector1">
            <a:avLst/>
          </a:prstGeom>
          <a:noFill/>
          <a:ln cap="flat" cmpd="sng" w="12700">
            <a:solidFill>
              <a:schemeClr val="accent1"/>
            </a:solidFill>
            <a:prstDash val="solid"/>
            <a:miter lim="800000"/>
            <a:headEnd len="sm" w="sm" type="none"/>
            <a:tailEnd len="med" w="med" type="stealth"/>
          </a:ln>
        </p:spPr>
      </p:cxnSp>
      <p:pic>
        <p:nvPicPr>
          <p:cNvPr id="354" name="Google Shape;354;p33"/>
          <p:cNvPicPr preferRelativeResize="0"/>
          <p:nvPr/>
        </p:nvPicPr>
        <p:blipFill rotWithShape="1">
          <a:blip r:embed="rId6">
            <a:alphaModFix/>
          </a:blip>
          <a:srcRect b="0" l="0" r="0" t="0"/>
          <a:stretch/>
        </p:blipFill>
        <p:spPr>
          <a:xfrm>
            <a:off x="2182426" y="2361569"/>
            <a:ext cx="7585204" cy="244412"/>
          </a:xfrm>
          <a:prstGeom prst="rect">
            <a:avLst/>
          </a:prstGeom>
          <a:noFill/>
          <a:ln>
            <a:noFill/>
          </a:ln>
        </p:spPr>
      </p:pic>
      <p:pic>
        <p:nvPicPr>
          <p:cNvPr id="355" name="Google Shape;355;p33"/>
          <p:cNvPicPr preferRelativeResize="0"/>
          <p:nvPr/>
        </p:nvPicPr>
        <p:blipFill rotWithShape="1">
          <a:blip r:embed="rId7">
            <a:alphaModFix/>
          </a:blip>
          <a:srcRect b="0" l="0" r="0" t="0"/>
          <a:stretch/>
        </p:blipFill>
        <p:spPr>
          <a:xfrm>
            <a:off x="6845651" y="3470790"/>
            <a:ext cx="407025" cy="237431"/>
          </a:xfrm>
          <a:prstGeom prst="rect">
            <a:avLst/>
          </a:prstGeom>
          <a:noFill/>
          <a:ln>
            <a:noFill/>
          </a:ln>
        </p:spPr>
      </p:pic>
      <p:sp>
        <p:nvSpPr>
          <p:cNvPr id="356" name="Google Shape;356;p33"/>
          <p:cNvSpPr txBox="1"/>
          <p:nvPr/>
        </p:nvSpPr>
        <p:spPr>
          <a:xfrm rot="-1303333">
            <a:off x="4752380" y="2620917"/>
            <a:ext cx="1698953"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 . . </a:t>
            </a:r>
            <a:endParaRPr/>
          </a:p>
        </p:txBody>
      </p:sp>
      <p:sp>
        <p:nvSpPr>
          <p:cNvPr id="357" name="Google Shape;357;p33"/>
          <p:cNvSpPr txBox="1"/>
          <p:nvPr/>
        </p:nvSpPr>
        <p:spPr>
          <a:xfrm rot="315298">
            <a:off x="7258277" y="2662208"/>
            <a:ext cx="1698953"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 . . </a:t>
            </a:r>
            <a:endParaRPr/>
          </a:p>
        </p:txBody>
      </p:sp>
      <p:cxnSp>
        <p:nvCxnSpPr>
          <p:cNvPr id="358" name="Google Shape;358;p33"/>
          <p:cNvCxnSpPr/>
          <p:nvPr/>
        </p:nvCxnSpPr>
        <p:spPr>
          <a:xfrm>
            <a:off x="6306579" y="2654621"/>
            <a:ext cx="0" cy="323039"/>
          </a:xfrm>
          <a:prstGeom prst="straightConnector1">
            <a:avLst/>
          </a:prstGeom>
          <a:noFill/>
          <a:ln cap="flat" cmpd="sng" w="9525">
            <a:solidFill>
              <a:schemeClr val="dk1"/>
            </a:solidFill>
            <a:prstDash val="solid"/>
            <a:miter lim="800000"/>
            <a:headEnd len="sm" w="sm" type="none"/>
            <a:tailEnd len="med" w="med" type="stealth"/>
          </a:ln>
        </p:spPr>
      </p:cxnSp>
      <p:cxnSp>
        <p:nvCxnSpPr>
          <p:cNvPr id="359" name="Google Shape;359;p33"/>
          <p:cNvCxnSpPr/>
          <p:nvPr/>
        </p:nvCxnSpPr>
        <p:spPr>
          <a:xfrm rot="10800000">
            <a:off x="2125255" y="3898350"/>
            <a:ext cx="0" cy="375500"/>
          </a:xfrm>
          <a:prstGeom prst="straightConnector1">
            <a:avLst/>
          </a:prstGeom>
          <a:noFill/>
          <a:ln cap="flat" cmpd="sng" w="9525">
            <a:solidFill>
              <a:schemeClr val="dk1"/>
            </a:solidFill>
            <a:prstDash val="solid"/>
            <a:miter lim="800000"/>
            <a:headEnd len="sm" w="sm" type="none"/>
            <a:tailEnd len="sm" w="sm" type="none"/>
          </a:ln>
        </p:spPr>
      </p:cxnSp>
      <p:cxnSp>
        <p:nvCxnSpPr>
          <p:cNvPr id="360" name="Google Shape;360;p33"/>
          <p:cNvCxnSpPr/>
          <p:nvPr/>
        </p:nvCxnSpPr>
        <p:spPr>
          <a:xfrm rot="10800000">
            <a:off x="7361108" y="3919988"/>
            <a:ext cx="0" cy="375500"/>
          </a:xfrm>
          <a:prstGeom prst="straightConnector1">
            <a:avLst/>
          </a:prstGeom>
          <a:noFill/>
          <a:ln cap="flat" cmpd="sng" w="9525">
            <a:solidFill>
              <a:schemeClr val="dk1"/>
            </a:solidFill>
            <a:prstDash val="solid"/>
            <a:miter lim="800000"/>
            <a:headEnd len="sm" w="sm" type="none"/>
            <a:tailEnd len="sm" w="sm" type="none"/>
          </a:ln>
        </p:spPr>
      </p:cxnSp>
      <p:cxnSp>
        <p:nvCxnSpPr>
          <p:cNvPr id="361" name="Google Shape;361;p33"/>
          <p:cNvCxnSpPr/>
          <p:nvPr/>
        </p:nvCxnSpPr>
        <p:spPr>
          <a:xfrm>
            <a:off x="7581812" y="4132592"/>
            <a:ext cx="2608393" cy="0"/>
          </a:xfrm>
          <a:prstGeom prst="straightConnector1">
            <a:avLst/>
          </a:prstGeom>
          <a:noFill/>
          <a:ln cap="flat" cmpd="sng" w="9525">
            <a:solidFill>
              <a:schemeClr val="dk1"/>
            </a:solidFill>
            <a:prstDash val="solid"/>
            <a:miter lim="800000"/>
            <a:headEnd len="sm" w="sm" type="none"/>
            <a:tailEnd len="sm" w="sm" type="none"/>
          </a:ln>
        </p:spPr>
      </p:cxnSp>
      <p:cxnSp>
        <p:nvCxnSpPr>
          <p:cNvPr id="362" name="Google Shape;362;p33"/>
          <p:cNvCxnSpPr/>
          <p:nvPr/>
        </p:nvCxnSpPr>
        <p:spPr>
          <a:xfrm rot="10800000">
            <a:off x="7583733" y="3919988"/>
            <a:ext cx="0" cy="375500"/>
          </a:xfrm>
          <a:prstGeom prst="straightConnector1">
            <a:avLst/>
          </a:prstGeom>
          <a:noFill/>
          <a:ln cap="flat" cmpd="sng" w="9525">
            <a:solidFill>
              <a:schemeClr val="dk1"/>
            </a:solidFill>
            <a:prstDash val="solid"/>
            <a:miter lim="800000"/>
            <a:headEnd len="sm" w="sm" type="none"/>
            <a:tailEnd len="sm" w="sm" type="none"/>
          </a:ln>
        </p:spPr>
      </p:cxnSp>
      <p:cxnSp>
        <p:nvCxnSpPr>
          <p:cNvPr id="363" name="Google Shape;363;p33"/>
          <p:cNvCxnSpPr/>
          <p:nvPr/>
        </p:nvCxnSpPr>
        <p:spPr>
          <a:xfrm rot="10800000">
            <a:off x="10205350" y="3941626"/>
            <a:ext cx="0" cy="375500"/>
          </a:xfrm>
          <a:prstGeom prst="straightConnector1">
            <a:avLst/>
          </a:prstGeom>
          <a:noFill/>
          <a:ln cap="flat" cmpd="sng" w="9525">
            <a:solidFill>
              <a:schemeClr val="dk1"/>
            </a:solidFill>
            <a:prstDash val="solid"/>
            <a:miter lim="800000"/>
            <a:headEnd len="sm" w="sm" type="none"/>
            <a:tailEnd len="sm" w="sm" type="none"/>
          </a:ln>
        </p:spPr>
      </p:cxnSp>
      <p:sp>
        <p:nvSpPr>
          <p:cNvPr id="364" name="Google Shape;364;p33"/>
          <p:cNvSpPr txBox="1"/>
          <p:nvPr/>
        </p:nvSpPr>
        <p:spPr>
          <a:xfrm>
            <a:off x="8157359" y="3941677"/>
            <a:ext cx="1671518" cy="33855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Source Sans Pro"/>
                <a:ea typeface="Source Sans Pro"/>
                <a:cs typeface="Source Sans Pro"/>
                <a:sym typeface="Source Sans Pro"/>
              </a:rPr>
              <a:t>Samples from S</a:t>
            </a:r>
            <a:r>
              <a:rPr baseline="-25000" lang="en-US" sz="1600">
                <a:solidFill>
                  <a:schemeClr val="dk1"/>
                </a:solidFill>
                <a:latin typeface="Source Sans Pro"/>
                <a:ea typeface="Source Sans Pro"/>
                <a:cs typeface="Source Sans Pro"/>
                <a:sym typeface="Source Sans Pro"/>
              </a:rPr>
              <a:t>0</a:t>
            </a:r>
            <a:endParaRPr sz="1600">
              <a:solidFill>
                <a:schemeClr val="dk1"/>
              </a:solidFill>
              <a:latin typeface="Source Sans Pro"/>
              <a:ea typeface="Source Sans Pro"/>
              <a:cs typeface="Source Sans Pro"/>
              <a:sym typeface="Source Sans Pro"/>
            </a:endParaRPr>
          </a:p>
        </p:txBody>
      </p:sp>
      <p:pic>
        <p:nvPicPr>
          <p:cNvPr id="365" name="Google Shape;365;p33"/>
          <p:cNvPicPr preferRelativeResize="0"/>
          <p:nvPr/>
        </p:nvPicPr>
        <p:blipFill rotWithShape="1">
          <a:blip r:embed="rId8">
            <a:alphaModFix/>
          </a:blip>
          <a:srcRect b="0" l="0" r="0" t="0"/>
          <a:stretch/>
        </p:blipFill>
        <p:spPr>
          <a:xfrm>
            <a:off x="5727751" y="3515112"/>
            <a:ext cx="185086" cy="231358"/>
          </a:xfrm>
          <a:prstGeom prst="rect">
            <a:avLst/>
          </a:prstGeom>
          <a:noFill/>
          <a:ln>
            <a:noFill/>
          </a:ln>
        </p:spPr>
      </p:pic>
      <p:sp>
        <p:nvSpPr>
          <p:cNvPr id="366" name="Google Shape;36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MCMC</a:t>
            </a:r>
            <a:endParaRPr/>
          </a:p>
        </p:txBody>
      </p:sp>
      <p:sp>
        <p:nvSpPr>
          <p:cNvPr id="367" name="Google Shape;367;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grpSp>
        <p:nvGrpSpPr>
          <p:cNvPr id="368" name="Google Shape;368;p33"/>
          <p:cNvGrpSpPr/>
          <p:nvPr/>
        </p:nvGrpSpPr>
        <p:grpSpPr>
          <a:xfrm rot="-923496">
            <a:off x="2472850" y="2852428"/>
            <a:ext cx="1845715" cy="775200"/>
            <a:chOff x="2154351" y="2914073"/>
            <a:chExt cx="1845715" cy="775200"/>
          </a:xfrm>
        </p:grpSpPr>
        <p:sp>
          <p:nvSpPr>
            <p:cNvPr id="369" name="Google Shape;369;p33"/>
            <p:cNvSpPr/>
            <p:nvPr/>
          </p:nvSpPr>
          <p:spPr>
            <a:xfrm rot="-195098">
              <a:off x="2171997" y="2964875"/>
              <a:ext cx="1810422" cy="673595"/>
            </a:xfrm>
            <a:prstGeom prst="ellipse">
              <a:avLst/>
            </a:prstGeom>
            <a:noFill/>
            <a:ln cap="flat" cmpd="sng" w="19050">
              <a:solidFill>
                <a:srgbClr val="008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33"/>
            <p:cNvSpPr/>
            <p:nvPr/>
          </p:nvSpPr>
          <p:spPr>
            <a:xfrm rot="-195098">
              <a:off x="2357510" y="3045128"/>
              <a:ext cx="1426151" cy="501712"/>
            </a:xfrm>
            <a:prstGeom prst="ellipse">
              <a:avLst/>
            </a:prstGeom>
            <a:noFill/>
            <a:ln cap="flat" cmpd="sng" w="19050">
              <a:solidFill>
                <a:srgbClr val="FF66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33"/>
            <p:cNvSpPr/>
            <p:nvPr/>
          </p:nvSpPr>
          <p:spPr>
            <a:xfrm rot="-195098">
              <a:off x="2589089" y="3120883"/>
              <a:ext cx="960168" cy="357245"/>
            </a:xfrm>
            <a:prstGeom prst="ellipse">
              <a:avLst/>
            </a:prstGeom>
            <a:noFill/>
            <a:ln cap="flat" cmpd="sng" w="19050">
              <a:solidFill>
                <a:srgbClr val="8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34"/>
          <p:cNvSpPr/>
          <p:nvPr/>
        </p:nvSpPr>
        <p:spPr>
          <a:xfrm>
            <a:off x="1725082" y="3862023"/>
            <a:ext cx="3994877" cy="570546"/>
          </a:xfrm>
          <a:prstGeom prst="rect">
            <a:avLst/>
          </a:prstGeom>
          <a:gradFill>
            <a:gsLst>
              <a:gs pos="0">
                <a:srgbClr val="B0C6F4"/>
              </a:gs>
              <a:gs pos="50000">
                <a:srgbClr val="CCDBF8"/>
              </a:gs>
              <a:gs pos="100000">
                <a:srgbClr val="E6ECFA"/>
              </a:gs>
            </a:gsLst>
            <a:lin ang="162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Source Sans Pro"/>
                <a:ea typeface="Source Sans Pro"/>
                <a:cs typeface="Source Sans Pro"/>
                <a:sym typeface="Source Sans Pro"/>
              </a:rPr>
              <a:t>Stochastic Gradient Ascent</a:t>
            </a:r>
            <a:endParaRPr/>
          </a:p>
        </p:txBody>
      </p:sp>
      <p:sp>
        <p:nvSpPr>
          <p:cNvPr id="377" name="Google Shape;377;p34"/>
          <p:cNvSpPr/>
          <p:nvPr/>
        </p:nvSpPr>
        <p:spPr>
          <a:xfrm>
            <a:off x="1729850" y="4432567"/>
            <a:ext cx="3990108" cy="2325051"/>
          </a:xfrm>
          <a:prstGeom prst="rect">
            <a:avLst/>
          </a:prstGeom>
          <a:gradFill>
            <a:gsLst>
              <a:gs pos="0">
                <a:srgbClr val="D8D8D8"/>
              </a:gs>
              <a:gs pos="50000">
                <a:srgbClr val="F2F2F2"/>
              </a:gs>
              <a:gs pos="100000">
                <a:srgbClr val="F2F2F2"/>
              </a:gs>
            </a:gsLst>
            <a:lin ang="162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378" name="Google Shape;378;p34"/>
          <p:cNvSpPr/>
          <p:nvPr/>
        </p:nvSpPr>
        <p:spPr>
          <a:xfrm>
            <a:off x="1729852" y="1384570"/>
            <a:ext cx="3994877" cy="570546"/>
          </a:xfrm>
          <a:prstGeom prst="rect">
            <a:avLst/>
          </a:prstGeom>
          <a:gradFill>
            <a:gsLst>
              <a:gs pos="0">
                <a:srgbClr val="B0C6F4"/>
              </a:gs>
              <a:gs pos="50000">
                <a:srgbClr val="CCDBF8"/>
              </a:gs>
              <a:gs pos="100000">
                <a:srgbClr val="E6ECFA"/>
              </a:gs>
            </a:gsLst>
            <a:lin ang="162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Source Sans Pro"/>
                <a:ea typeface="Source Sans Pro"/>
                <a:cs typeface="Source Sans Pro"/>
                <a:sym typeface="Source Sans Pro"/>
              </a:rPr>
              <a:t>Gradient Ascent</a:t>
            </a:r>
            <a:endParaRPr/>
          </a:p>
        </p:txBody>
      </p:sp>
      <p:sp>
        <p:nvSpPr>
          <p:cNvPr id="379" name="Google Shape;379;p34"/>
          <p:cNvSpPr/>
          <p:nvPr/>
        </p:nvSpPr>
        <p:spPr>
          <a:xfrm>
            <a:off x="1729850" y="1955116"/>
            <a:ext cx="3994878" cy="1605728"/>
          </a:xfrm>
          <a:prstGeom prst="rect">
            <a:avLst/>
          </a:prstGeom>
          <a:gradFill>
            <a:gsLst>
              <a:gs pos="0">
                <a:srgbClr val="D8D8D8"/>
              </a:gs>
              <a:gs pos="50000">
                <a:srgbClr val="F2F2F2"/>
              </a:gs>
              <a:gs pos="100000">
                <a:srgbClr val="F2F2F2"/>
              </a:gs>
            </a:gsLst>
            <a:lin ang="162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pic>
        <p:nvPicPr>
          <p:cNvPr id="380" name="Google Shape;380;p34"/>
          <p:cNvPicPr preferRelativeResize="0"/>
          <p:nvPr/>
        </p:nvPicPr>
        <p:blipFill rotWithShape="1">
          <a:blip r:embed="rId3">
            <a:alphaModFix/>
          </a:blip>
          <a:srcRect b="0" l="0" r="0" t="0"/>
          <a:stretch/>
        </p:blipFill>
        <p:spPr>
          <a:xfrm>
            <a:off x="1877483" y="2382585"/>
            <a:ext cx="3690077" cy="602184"/>
          </a:xfrm>
          <a:prstGeom prst="rect">
            <a:avLst/>
          </a:prstGeom>
          <a:noFill/>
          <a:ln>
            <a:noFill/>
          </a:ln>
        </p:spPr>
      </p:pic>
      <p:pic>
        <p:nvPicPr>
          <p:cNvPr id="381" name="Google Shape;381;p34"/>
          <p:cNvPicPr preferRelativeResize="0"/>
          <p:nvPr/>
        </p:nvPicPr>
        <p:blipFill rotWithShape="1">
          <a:blip r:embed="rId4">
            <a:alphaModFix/>
          </a:blip>
          <a:srcRect b="0" l="0" r="0" t="0"/>
          <a:stretch/>
        </p:blipFill>
        <p:spPr>
          <a:xfrm>
            <a:off x="1832678" y="4614269"/>
            <a:ext cx="3852013" cy="632931"/>
          </a:xfrm>
          <a:prstGeom prst="rect">
            <a:avLst/>
          </a:prstGeom>
          <a:noFill/>
          <a:ln>
            <a:noFill/>
          </a:ln>
        </p:spPr>
      </p:pic>
      <p:pic>
        <p:nvPicPr>
          <p:cNvPr id="382" name="Google Shape;382;p34"/>
          <p:cNvPicPr preferRelativeResize="0"/>
          <p:nvPr/>
        </p:nvPicPr>
        <p:blipFill rotWithShape="1">
          <a:blip r:embed="rId5">
            <a:alphaModFix/>
          </a:blip>
          <a:srcRect b="0" l="0" r="0" t="0"/>
          <a:stretch/>
        </p:blipFill>
        <p:spPr>
          <a:xfrm>
            <a:off x="2096763" y="5485151"/>
            <a:ext cx="801058" cy="475915"/>
          </a:xfrm>
          <a:prstGeom prst="rect">
            <a:avLst/>
          </a:prstGeom>
          <a:noFill/>
          <a:ln>
            <a:noFill/>
          </a:ln>
        </p:spPr>
      </p:pic>
      <p:pic>
        <p:nvPicPr>
          <p:cNvPr id="383" name="Google Shape;383;p34"/>
          <p:cNvPicPr preferRelativeResize="0"/>
          <p:nvPr/>
        </p:nvPicPr>
        <p:blipFill rotWithShape="1">
          <a:blip r:embed="rId6">
            <a:alphaModFix/>
          </a:blip>
          <a:srcRect b="0" l="0" r="0" t="0"/>
          <a:stretch/>
        </p:blipFill>
        <p:spPr>
          <a:xfrm>
            <a:off x="3622717" y="5470213"/>
            <a:ext cx="843781" cy="490853"/>
          </a:xfrm>
          <a:prstGeom prst="rect">
            <a:avLst/>
          </a:prstGeom>
          <a:noFill/>
          <a:ln>
            <a:noFill/>
          </a:ln>
        </p:spPr>
      </p:pic>
      <p:pic>
        <p:nvPicPr>
          <p:cNvPr id="384" name="Google Shape;384;p34"/>
          <p:cNvPicPr preferRelativeResize="0"/>
          <p:nvPr/>
        </p:nvPicPr>
        <p:blipFill rotWithShape="1">
          <a:blip r:embed="rId7">
            <a:alphaModFix/>
          </a:blip>
          <a:srcRect b="0" l="0" r="0" t="0"/>
          <a:stretch/>
        </p:blipFill>
        <p:spPr>
          <a:xfrm>
            <a:off x="2497293" y="6237801"/>
            <a:ext cx="1144905" cy="310515"/>
          </a:xfrm>
          <a:prstGeom prst="rect">
            <a:avLst/>
          </a:prstGeom>
          <a:noFill/>
          <a:ln>
            <a:noFill/>
          </a:ln>
        </p:spPr>
      </p:pic>
      <p:sp>
        <p:nvSpPr>
          <p:cNvPr id="385" name="Google Shape;385;p34"/>
          <p:cNvSpPr/>
          <p:nvPr/>
        </p:nvSpPr>
        <p:spPr>
          <a:xfrm>
            <a:off x="5877130" y="1384570"/>
            <a:ext cx="4648199" cy="570546"/>
          </a:xfrm>
          <a:prstGeom prst="rect">
            <a:avLst/>
          </a:prstGeom>
          <a:gradFill>
            <a:gsLst>
              <a:gs pos="0">
                <a:srgbClr val="B0C6F4"/>
              </a:gs>
              <a:gs pos="50000">
                <a:srgbClr val="CCDBF8"/>
              </a:gs>
              <a:gs pos="100000">
                <a:srgbClr val="E6ECFA"/>
              </a:gs>
            </a:gsLst>
            <a:lin ang="162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Source Sans Pro"/>
                <a:ea typeface="Source Sans Pro"/>
                <a:cs typeface="Source Sans Pro"/>
                <a:sym typeface="Source Sans Pro"/>
              </a:rPr>
              <a:t>Langevin Dynamics</a:t>
            </a:r>
            <a:endParaRPr/>
          </a:p>
        </p:txBody>
      </p:sp>
      <p:sp>
        <p:nvSpPr>
          <p:cNvPr id="386" name="Google Shape;386;p34"/>
          <p:cNvSpPr/>
          <p:nvPr/>
        </p:nvSpPr>
        <p:spPr>
          <a:xfrm>
            <a:off x="5877128" y="1955116"/>
            <a:ext cx="4648200" cy="1605728"/>
          </a:xfrm>
          <a:prstGeom prst="rect">
            <a:avLst/>
          </a:prstGeom>
          <a:gradFill>
            <a:gsLst>
              <a:gs pos="0">
                <a:srgbClr val="D8D8D8"/>
              </a:gs>
              <a:gs pos="50000">
                <a:srgbClr val="F2F2F2"/>
              </a:gs>
              <a:gs pos="100000">
                <a:srgbClr val="F2F2F2"/>
              </a:gs>
            </a:gsLst>
            <a:lin ang="162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pic>
        <p:nvPicPr>
          <p:cNvPr id="387" name="Google Shape;387;p34"/>
          <p:cNvPicPr preferRelativeResize="0"/>
          <p:nvPr/>
        </p:nvPicPr>
        <p:blipFill rotWithShape="1">
          <a:blip r:embed="rId8">
            <a:alphaModFix/>
          </a:blip>
          <a:srcRect b="0" l="0" r="0" t="0"/>
          <a:stretch/>
        </p:blipFill>
        <p:spPr>
          <a:xfrm>
            <a:off x="5953329" y="2233200"/>
            <a:ext cx="4512551" cy="599171"/>
          </a:xfrm>
          <a:prstGeom prst="rect">
            <a:avLst/>
          </a:prstGeom>
          <a:noFill/>
          <a:ln>
            <a:noFill/>
          </a:ln>
        </p:spPr>
      </p:pic>
      <p:sp>
        <p:nvSpPr>
          <p:cNvPr id="388" name="Google Shape;388;p34"/>
          <p:cNvSpPr txBox="1"/>
          <p:nvPr/>
        </p:nvSpPr>
        <p:spPr>
          <a:xfrm>
            <a:off x="2080835" y="6216452"/>
            <a:ext cx="431528"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Source Sans Pro"/>
                <a:ea typeface="Source Sans Pro"/>
                <a:cs typeface="Source Sans Pro"/>
                <a:sym typeface="Source Sans Pro"/>
              </a:rPr>
              <a:t>e.g.</a:t>
            </a:r>
            <a:endParaRPr/>
          </a:p>
        </p:txBody>
      </p:sp>
      <p:sp>
        <p:nvSpPr>
          <p:cNvPr id="389" name="Google Shape;389;p34"/>
          <p:cNvSpPr txBox="1"/>
          <p:nvPr/>
        </p:nvSpPr>
        <p:spPr>
          <a:xfrm>
            <a:off x="6441189" y="2837355"/>
            <a:ext cx="3291478"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Source Sans Pro"/>
                <a:ea typeface="Source Sans Pro"/>
                <a:cs typeface="Source Sans Pro"/>
                <a:sym typeface="Source Sans Pro"/>
              </a:rPr>
              <a:t>↓</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 Metropolis-Hastings Accept Step</a:t>
            </a:r>
            <a:endParaRPr/>
          </a:p>
        </p:txBody>
      </p:sp>
      <p:sp>
        <p:nvSpPr>
          <p:cNvPr id="390" name="Google Shape;390;p34"/>
          <p:cNvSpPr/>
          <p:nvPr/>
        </p:nvSpPr>
        <p:spPr>
          <a:xfrm>
            <a:off x="5877132" y="3862022"/>
            <a:ext cx="4648197" cy="570546"/>
          </a:xfrm>
          <a:prstGeom prst="rect">
            <a:avLst/>
          </a:prstGeom>
          <a:gradFill>
            <a:gsLst>
              <a:gs pos="0">
                <a:srgbClr val="B0C6F4"/>
              </a:gs>
              <a:gs pos="50000">
                <a:srgbClr val="CCDBF8"/>
              </a:gs>
              <a:gs pos="100000">
                <a:srgbClr val="E6ECFA"/>
              </a:gs>
            </a:gsLst>
            <a:lin ang="162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Source Sans Pro"/>
                <a:ea typeface="Source Sans Pro"/>
                <a:cs typeface="Source Sans Pro"/>
                <a:sym typeface="Source Sans Pro"/>
              </a:rPr>
              <a:t>Stochastic Gradient Langevin Dynamics</a:t>
            </a:r>
            <a:endParaRPr/>
          </a:p>
        </p:txBody>
      </p:sp>
      <p:sp>
        <p:nvSpPr>
          <p:cNvPr id="391" name="Google Shape;391;p34"/>
          <p:cNvSpPr/>
          <p:nvPr/>
        </p:nvSpPr>
        <p:spPr>
          <a:xfrm>
            <a:off x="5877130" y="4432568"/>
            <a:ext cx="4648199" cy="2325050"/>
          </a:xfrm>
          <a:prstGeom prst="rect">
            <a:avLst/>
          </a:prstGeom>
          <a:gradFill>
            <a:gsLst>
              <a:gs pos="0">
                <a:srgbClr val="D8D8D8"/>
              </a:gs>
              <a:gs pos="50000">
                <a:srgbClr val="F2F2F2"/>
              </a:gs>
              <a:gs pos="100000">
                <a:srgbClr val="F2F2F2"/>
              </a:gs>
            </a:gsLst>
            <a:lin ang="162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392" name="Google Shape;392;p34"/>
          <p:cNvSpPr txBox="1"/>
          <p:nvPr/>
        </p:nvSpPr>
        <p:spPr>
          <a:xfrm>
            <a:off x="6646489" y="6154896"/>
            <a:ext cx="3238579"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Metropolis-Hastings Accept Step</a:t>
            </a:r>
            <a:endParaRPr/>
          </a:p>
        </p:txBody>
      </p:sp>
      <p:pic>
        <p:nvPicPr>
          <p:cNvPr id="393" name="Google Shape;393;p34"/>
          <p:cNvPicPr preferRelativeResize="0"/>
          <p:nvPr/>
        </p:nvPicPr>
        <p:blipFill rotWithShape="1">
          <a:blip r:embed="rId5">
            <a:alphaModFix/>
          </a:blip>
          <a:srcRect b="0" l="0" r="0" t="0"/>
          <a:stretch/>
        </p:blipFill>
        <p:spPr>
          <a:xfrm>
            <a:off x="6374662" y="5439709"/>
            <a:ext cx="801058" cy="475915"/>
          </a:xfrm>
          <a:prstGeom prst="rect">
            <a:avLst/>
          </a:prstGeom>
          <a:noFill/>
          <a:ln>
            <a:noFill/>
          </a:ln>
        </p:spPr>
      </p:pic>
      <p:pic>
        <p:nvPicPr>
          <p:cNvPr id="394" name="Google Shape;394;p34"/>
          <p:cNvPicPr preferRelativeResize="0"/>
          <p:nvPr/>
        </p:nvPicPr>
        <p:blipFill rotWithShape="1">
          <a:blip r:embed="rId9">
            <a:alphaModFix/>
          </a:blip>
          <a:srcRect b="0" l="0" r="0" t="0"/>
          <a:stretch/>
        </p:blipFill>
        <p:spPr>
          <a:xfrm>
            <a:off x="7858329" y="5450881"/>
            <a:ext cx="762000" cy="443279"/>
          </a:xfrm>
          <a:prstGeom prst="rect">
            <a:avLst/>
          </a:prstGeom>
          <a:noFill/>
          <a:ln>
            <a:noFill/>
          </a:ln>
        </p:spPr>
      </p:pic>
      <p:cxnSp>
        <p:nvCxnSpPr>
          <p:cNvPr id="395" name="Google Shape;395;p34"/>
          <p:cNvCxnSpPr/>
          <p:nvPr/>
        </p:nvCxnSpPr>
        <p:spPr>
          <a:xfrm>
            <a:off x="6715329" y="6154897"/>
            <a:ext cx="3169739" cy="393419"/>
          </a:xfrm>
          <a:prstGeom prst="straightConnector1">
            <a:avLst/>
          </a:prstGeom>
          <a:noFill/>
          <a:ln cap="flat" cmpd="sng" w="22225">
            <a:solidFill>
              <a:srgbClr val="FF0000"/>
            </a:solidFill>
            <a:prstDash val="solid"/>
            <a:miter lim="800000"/>
            <a:headEnd len="sm" w="sm" type="none"/>
            <a:tailEnd len="sm" w="sm" type="none"/>
          </a:ln>
        </p:spPr>
      </p:cxnSp>
      <p:cxnSp>
        <p:nvCxnSpPr>
          <p:cNvPr id="396" name="Google Shape;396;p34"/>
          <p:cNvCxnSpPr/>
          <p:nvPr/>
        </p:nvCxnSpPr>
        <p:spPr>
          <a:xfrm flipH="1">
            <a:off x="6715329" y="6154897"/>
            <a:ext cx="3169739" cy="393419"/>
          </a:xfrm>
          <a:prstGeom prst="straightConnector1">
            <a:avLst/>
          </a:prstGeom>
          <a:noFill/>
          <a:ln cap="flat" cmpd="sng" w="22225">
            <a:solidFill>
              <a:srgbClr val="FF0000"/>
            </a:solidFill>
            <a:prstDash val="solid"/>
            <a:miter lim="800000"/>
            <a:headEnd len="sm" w="sm" type="none"/>
            <a:tailEnd len="sm" w="sm" type="none"/>
          </a:ln>
        </p:spPr>
      </p:cxnSp>
      <p:pic>
        <p:nvPicPr>
          <p:cNvPr id="397" name="Google Shape;397;p34"/>
          <p:cNvPicPr preferRelativeResize="0"/>
          <p:nvPr/>
        </p:nvPicPr>
        <p:blipFill rotWithShape="1">
          <a:blip r:embed="rId10">
            <a:alphaModFix/>
          </a:blip>
          <a:srcRect b="0" l="0" r="0" t="0"/>
          <a:stretch/>
        </p:blipFill>
        <p:spPr>
          <a:xfrm>
            <a:off x="5953329" y="4661171"/>
            <a:ext cx="4512551" cy="548935"/>
          </a:xfrm>
          <a:prstGeom prst="rect">
            <a:avLst/>
          </a:prstGeom>
          <a:noFill/>
          <a:ln>
            <a:noFill/>
          </a:ln>
        </p:spPr>
      </p:pic>
      <p:sp>
        <p:nvSpPr>
          <p:cNvPr id="398" name="Google Shape;398;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399" name="Google Shape;399;p34"/>
          <p:cNvSpPr txBox="1"/>
          <p:nvPr>
            <p:ph type="title"/>
          </p:nvPr>
        </p:nvSpPr>
        <p:spPr>
          <a:xfrm>
            <a:off x="1130030" y="0"/>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Stochastic Gradient Langevin Dynamics</a:t>
            </a:r>
            <a:endParaRPr/>
          </a:p>
        </p:txBody>
      </p:sp>
      <p:sp>
        <p:nvSpPr>
          <p:cNvPr id="400" name="Google Shape;400;p34"/>
          <p:cNvSpPr/>
          <p:nvPr/>
        </p:nvSpPr>
        <p:spPr>
          <a:xfrm>
            <a:off x="6345677" y="922215"/>
            <a:ext cx="5491281"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rgbClr val="222222"/>
                </a:solidFill>
                <a:latin typeface="Arial"/>
                <a:ea typeface="Arial"/>
                <a:cs typeface="Arial"/>
                <a:sym typeface="Arial"/>
              </a:rPr>
              <a:t>W. &amp; Teh. "Bayesian learning via stochastic gradient Langevin dynamics."</a:t>
            </a:r>
            <a:endParaRPr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35"/>
          <p:cNvSpPr txBox="1"/>
          <p:nvPr>
            <p:ph type="title"/>
          </p:nvPr>
        </p:nvSpPr>
        <p:spPr>
          <a:xfrm>
            <a:off x="2654300" y="178484"/>
            <a:ext cx="6197600" cy="91069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000"/>
              <a:buFont typeface="Calibri"/>
              <a:buNone/>
            </a:pPr>
            <a:r>
              <a:rPr b="0" i="0" lang="en-US" sz="4000" u="none" cap="none" strike="noStrike">
                <a:solidFill>
                  <a:schemeClr val="dk1"/>
                </a:solidFill>
                <a:latin typeface="Calibri"/>
                <a:ea typeface="Calibri"/>
                <a:cs typeface="Calibri"/>
                <a:sym typeface="Calibri"/>
              </a:rPr>
              <a:t>Stochastic Gradient MCMC</a:t>
            </a:r>
            <a:endParaRPr/>
          </a:p>
        </p:txBody>
      </p:sp>
      <p:sp>
        <p:nvSpPr>
          <p:cNvPr id="407" name="Google Shape;407;p35"/>
          <p:cNvSpPr/>
          <p:nvPr/>
        </p:nvSpPr>
        <p:spPr>
          <a:xfrm>
            <a:off x="3968816" y="2822863"/>
            <a:ext cx="1278857" cy="1028696"/>
          </a:xfrm>
          <a:prstGeom prst="rect">
            <a:avLst/>
          </a:prstGeom>
          <a:gradFill>
            <a:gsLst>
              <a:gs pos="0">
                <a:srgbClr val="BDF295"/>
              </a:gs>
              <a:gs pos="50000">
                <a:srgbClr val="D5F5BE"/>
              </a:gs>
              <a:gs pos="100000">
                <a:srgbClr val="EAFADE"/>
              </a:gs>
            </a:gsLst>
            <a:lin ang="189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Source Sans Pro"/>
                <a:ea typeface="Source Sans Pro"/>
                <a:cs typeface="Source Sans Pro"/>
                <a:sym typeface="Source Sans Pro"/>
              </a:rPr>
              <a:t>Low Variance</a:t>
            </a:r>
            <a:endParaRPr/>
          </a:p>
          <a:p>
            <a:pPr indent="0" lvl="0" marL="0" marR="0" rtl="0" algn="ctr">
              <a:spcBef>
                <a:spcPts val="0"/>
              </a:spcBef>
              <a:spcAft>
                <a:spcPts val="0"/>
              </a:spcAft>
              <a:buNone/>
            </a:pPr>
            <a:r>
              <a:rPr lang="en-US" sz="2000">
                <a:solidFill>
                  <a:srgbClr val="000000"/>
                </a:solidFill>
                <a:latin typeface="Source Sans Pro"/>
                <a:ea typeface="Source Sans Pro"/>
                <a:cs typeface="Source Sans Pro"/>
                <a:sym typeface="Source Sans Pro"/>
              </a:rPr>
              <a:t>( Fast )</a:t>
            </a:r>
            <a:endParaRPr/>
          </a:p>
        </p:txBody>
      </p:sp>
      <p:sp>
        <p:nvSpPr>
          <p:cNvPr id="408" name="Google Shape;408;p35"/>
          <p:cNvSpPr/>
          <p:nvPr/>
        </p:nvSpPr>
        <p:spPr>
          <a:xfrm>
            <a:off x="6837563" y="2824935"/>
            <a:ext cx="1343704" cy="1028696"/>
          </a:xfrm>
          <a:prstGeom prst="rect">
            <a:avLst/>
          </a:prstGeom>
          <a:gradFill>
            <a:gsLst>
              <a:gs pos="0">
                <a:srgbClr val="FF7E7E"/>
              </a:gs>
              <a:gs pos="50000">
                <a:srgbClr val="FFB1B1"/>
              </a:gs>
              <a:gs pos="100000">
                <a:srgbClr val="FFD9D9"/>
              </a:gs>
            </a:gsLst>
            <a:lin ang="189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Source Sans Pro"/>
                <a:ea typeface="Source Sans Pro"/>
                <a:cs typeface="Source Sans Pro"/>
                <a:sym typeface="Source Sans Pro"/>
              </a:rPr>
              <a:t>High Variance</a:t>
            </a:r>
            <a:endParaRPr/>
          </a:p>
          <a:p>
            <a:pPr indent="0" lvl="0" marL="0" marR="0" rtl="0" algn="ctr">
              <a:spcBef>
                <a:spcPts val="0"/>
              </a:spcBef>
              <a:spcAft>
                <a:spcPts val="0"/>
              </a:spcAft>
              <a:buNone/>
            </a:pPr>
            <a:r>
              <a:rPr lang="en-US" sz="2000">
                <a:solidFill>
                  <a:srgbClr val="000000"/>
                </a:solidFill>
                <a:latin typeface="Source Sans Pro"/>
                <a:ea typeface="Source Sans Pro"/>
                <a:cs typeface="Source Sans Pro"/>
                <a:sym typeface="Source Sans Pro"/>
              </a:rPr>
              <a:t>( Slow )</a:t>
            </a:r>
            <a:endParaRPr/>
          </a:p>
        </p:txBody>
      </p:sp>
      <p:sp>
        <p:nvSpPr>
          <p:cNvPr id="409" name="Google Shape;409;p35"/>
          <p:cNvSpPr/>
          <p:nvPr/>
        </p:nvSpPr>
        <p:spPr>
          <a:xfrm>
            <a:off x="3968815" y="3851560"/>
            <a:ext cx="1278856" cy="510395"/>
          </a:xfrm>
          <a:prstGeom prst="rect">
            <a:avLst/>
          </a:prstGeom>
          <a:gradFill>
            <a:gsLst>
              <a:gs pos="0">
                <a:srgbClr val="FF7E7E"/>
              </a:gs>
              <a:gs pos="50000">
                <a:srgbClr val="FFB1B1"/>
              </a:gs>
              <a:gs pos="100000">
                <a:srgbClr val="FFD9D9"/>
              </a:gs>
            </a:gsLst>
            <a:lin ang="189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Source Sans Pro"/>
                <a:ea typeface="Source Sans Pro"/>
                <a:cs typeface="Source Sans Pro"/>
                <a:sym typeface="Source Sans Pro"/>
              </a:rPr>
              <a:t>High Bias</a:t>
            </a:r>
            <a:endParaRPr/>
          </a:p>
        </p:txBody>
      </p:sp>
      <p:sp>
        <p:nvSpPr>
          <p:cNvPr id="410" name="Google Shape;410;p35"/>
          <p:cNvSpPr/>
          <p:nvPr/>
        </p:nvSpPr>
        <p:spPr>
          <a:xfrm>
            <a:off x="6835857" y="3852776"/>
            <a:ext cx="1343703" cy="510394"/>
          </a:xfrm>
          <a:prstGeom prst="rect">
            <a:avLst/>
          </a:prstGeom>
          <a:gradFill>
            <a:gsLst>
              <a:gs pos="0">
                <a:srgbClr val="BDF295"/>
              </a:gs>
              <a:gs pos="50000">
                <a:srgbClr val="D5F5BE"/>
              </a:gs>
              <a:gs pos="100000">
                <a:srgbClr val="EAFADE"/>
              </a:gs>
            </a:gsLst>
            <a:lin ang="189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Source Sans Pro"/>
                <a:ea typeface="Source Sans Pro"/>
                <a:cs typeface="Source Sans Pro"/>
                <a:sym typeface="Source Sans Pro"/>
              </a:rPr>
              <a:t>Low Bias</a:t>
            </a:r>
            <a:endParaRPr/>
          </a:p>
        </p:txBody>
      </p:sp>
      <p:grpSp>
        <p:nvGrpSpPr>
          <p:cNvPr id="411" name="Google Shape;411;p35"/>
          <p:cNvGrpSpPr/>
          <p:nvPr/>
        </p:nvGrpSpPr>
        <p:grpSpPr>
          <a:xfrm>
            <a:off x="1717490" y="2370882"/>
            <a:ext cx="2286000" cy="2301544"/>
            <a:chOff x="838200" y="4395470"/>
            <a:chExt cx="2286000" cy="2301544"/>
          </a:xfrm>
        </p:grpSpPr>
        <p:sp>
          <p:nvSpPr>
            <p:cNvPr id="412" name="Google Shape;412;p35"/>
            <p:cNvSpPr/>
            <p:nvPr/>
          </p:nvSpPr>
          <p:spPr>
            <a:xfrm rot="-1857200">
              <a:off x="894886" y="5154804"/>
              <a:ext cx="2172628" cy="821992"/>
            </a:xfrm>
            <a:prstGeom prst="ellipse">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413" name="Google Shape;413;p35"/>
            <p:cNvSpPr/>
            <p:nvPr/>
          </p:nvSpPr>
          <p:spPr>
            <a:xfrm rot="-3548222">
              <a:off x="886086" y="5135451"/>
              <a:ext cx="2190227" cy="821582"/>
            </a:xfrm>
            <a:prstGeom prst="ellipse">
              <a:avLst/>
            </a:prstGeom>
            <a:noFill/>
            <a:ln cap="flat" cmpd="sng" w="12700">
              <a:solidFill>
                <a:schemeClr val="accen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414" name="Google Shape;414;p35"/>
            <p:cNvSpPr txBox="1"/>
            <p:nvPr/>
          </p:nvSpPr>
          <p:spPr>
            <a:xfrm>
              <a:off x="2156194" y="4701808"/>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15" name="Google Shape;415;p35"/>
            <p:cNvSpPr txBox="1"/>
            <p:nvPr/>
          </p:nvSpPr>
          <p:spPr>
            <a:xfrm>
              <a:off x="2283099" y="4717643"/>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16" name="Google Shape;416;p35"/>
            <p:cNvSpPr txBox="1"/>
            <p:nvPr/>
          </p:nvSpPr>
          <p:spPr>
            <a:xfrm>
              <a:off x="1973025" y="4869748"/>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17" name="Google Shape;417;p35"/>
            <p:cNvSpPr txBox="1"/>
            <p:nvPr/>
          </p:nvSpPr>
          <p:spPr>
            <a:xfrm>
              <a:off x="2156194" y="4984872"/>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18" name="Google Shape;418;p35"/>
            <p:cNvSpPr txBox="1"/>
            <p:nvPr/>
          </p:nvSpPr>
          <p:spPr>
            <a:xfrm>
              <a:off x="1813202" y="5099996"/>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19" name="Google Shape;419;p35"/>
            <p:cNvSpPr txBox="1"/>
            <p:nvPr/>
          </p:nvSpPr>
          <p:spPr>
            <a:xfrm>
              <a:off x="2017973" y="5207202"/>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20" name="Google Shape;420;p35"/>
            <p:cNvSpPr txBox="1"/>
            <p:nvPr/>
          </p:nvSpPr>
          <p:spPr>
            <a:xfrm>
              <a:off x="1729551" y="5344627"/>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21" name="Google Shape;421;p35"/>
            <p:cNvSpPr txBox="1"/>
            <p:nvPr/>
          </p:nvSpPr>
          <p:spPr>
            <a:xfrm>
              <a:off x="1881893" y="5437450"/>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22" name="Google Shape;422;p35"/>
            <p:cNvSpPr txBox="1"/>
            <p:nvPr/>
          </p:nvSpPr>
          <p:spPr>
            <a:xfrm>
              <a:off x="1538901" y="5550000"/>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23" name="Google Shape;423;p35"/>
            <p:cNvSpPr txBox="1"/>
            <p:nvPr/>
          </p:nvSpPr>
          <p:spPr>
            <a:xfrm>
              <a:off x="1706204" y="5610241"/>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24" name="Google Shape;424;p35"/>
            <p:cNvSpPr txBox="1"/>
            <p:nvPr/>
          </p:nvSpPr>
          <p:spPr>
            <a:xfrm>
              <a:off x="1454344" y="5788165"/>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25" name="Google Shape;425;p35"/>
            <p:cNvSpPr txBox="1"/>
            <p:nvPr/>
          </p:nvSpPr>
          <p:spPr>
            <a:xfrm>
              <a:off x="1622553" y="5897496"/>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26" name="Google Shape;426;p35"/>
            <p:cNvSpPr txBox="1"/>
            <p:nvPr/>
          </p:nvSpPr>
          <p:spPr>
            <a:xfrm>
              <a:off x="2041716" y="5453284"/>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27" name="Google Shape;427;p35"/>
            <p:cNvSpPr txBox="1"/>
            <p:nvPr/>
          </p:nvSpPr>
          <p:spPr>
            <a:xfrm>
              <a:off x="2148714" y="5230954"/>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28" name="Google Shape;428;p35"/>
            <p:cNvSpPr txBox="1"/>
            <p:nvPr/>
          </p:nvSpPr>
          <p:spPr>
            <a:xfrm>
              <a:off x="1813202" y="5796082"/>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29" name="Google Shape;429;p35"/>
            <p:cNvSpPr txBox="1"/>
            <p:nvPr/>
          </p:nvSpPr>
          <p:spPr>
            <a:xfrm>
              <a:off x="1474915" y="6094353"/>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30" name="Google Shape;430;p35"/>
            <p:cNvSpPr txBox="1"/>
            <p:nvPr/>
          </p:nvSpPr>
          <p:spPr>
            <a:xfrm>
              <a:off x="1881893" y="5322326"/>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31" name="Google Shape;431;p35"/>
            <p:cNvSpPr txBox="1"/>
            <p:nvPr/>
          </p:nvSpPr>
          <p:spPr>
            <a:xfrm>
              <a:off x="1645899" y="5238872"/>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32" name="Google Shape;432;p35"/>
            <p:cNvSpPr txBox="1"/>
            <p:nvPr/>
          </p:nvSpPr>
          <p:spPr>
            <a:xfrm>
              <a:off x="1620741" y="5495117"/>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33" name="Google Shape;433;p35"/>
            <p:cNvSpPr txBox="1"/>
            <p:nvPr/>
          </p:nvSpPr>
          <p:spPr>
            <a:xfrm>
              <a:off x="2199448" y="5147500"/>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34" name="Google Shape;434;p35"/>
            <p:cNvSpPr txBox="1"/>
            <p:nvPr/>
          </p:nvSpPr>
          <p:spPr>
            <a:xfrm>
              <a:off x="1850670" y="4976955"/>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35" name="Google Shape;435;p35"/>
            <p:cNvSpPr txBox="1"/>
            <p:nvPr/>
          </p:nvSpPr>
          <p:spPr>
            <a:xfrm>
              <a:off x="2283099" y="5032376"/>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36" name="Google Shape;436;p35"/>
            <p:cNvSpPr txBox="1"/>
            <p:nvPr/>
          </p:nvSpPr>
          <p:spPr>
            <a:xfrm>
              <a:off x="1572621" y="5780247"/>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37" name="Google Shape;437;p35"/>
            <p:cNvSpPr txBox="1"/>
            <p:nvPr/>
          </p:nvSpPr>
          <p:spPr>
            <a:xfrm>
              <a:off x="2072542" y="4861831"/>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38" name="Google Shape;438;p35"/>
            <p:cNvSpPr txBox="1"/>
            <p:nvPr/>
          </p:nvSpPr>
          <p:spPr>
            <a:xfrm>
              <a:off x="2024665" y="4746707"/>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39" name="Google Shape;439;p35"/>
            <p:cNvSpPr txBox="1"/>
            <p:nvPr/>
          </p:nvSpPr>
          <p:spPr>
            <a:xfrm>
              <a:off x="2283099" y="4917253"/>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40" name="Google Shape;440;p35"/>
            <p:cNvSpPr txBox="1"/>
            <p:nvPr/>
          </p:nvSpPr>
          <p:spPr>
            <a:xfrm>
              <a:off x="2283099" y="4631584"/>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41" name="Google Shape;441;p35"/>
            <p:cNvSpPr txBox="1"/>
            <p:nvPr/>
          </p:nvSpPr>
          <p:spPr>
            <a:xfrm>
              <a:off x="1889373" y="5665123"/>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42" name="Google Shape;442;p35"/>
            <p:cNvSpPr txBox="1"/>
            <p:nvPr/>
          </p:nvSpPr>
          <p:spPr>
            <a:xfrm>
              <a:off x="1371600" y="5979230"/>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43" name="Google Shape;443;p35"/>
            <p:cNvSpPr txBox="1"/>
            <p:nvPr/>
          </p:nvSpPr>
          <p:spPr>
            <a:xfrm>
              <a:off x="1642220" y="6045307"/>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44" name="Google Shape;444;p35"/>
            <p:cNvSpPr txBox="1"/>
            <p:nvPr/>
          </p:nvSpPr>
          <p:spPr>
            <a:xfrm>
              <a:off x="1988894" y="5099998"/>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grpSp>
      <p:grpSp>
        <p:nvGrpSpPr>
          <p:cNvPr id="445" name="Google Shape;445;p35"/>
          <p:cNvGrpSpPr/>
          <p:nvPr/>
        </p:nvGrpSpPr>
        <p:grpSpPr>
          <a:xfrm>
            <a:off x="8141565" y="2689666"/>
            <a:ext cx="2325696" cy="1840241"/>
            <a:chOff x="6873241" y="1298241"/>
            <a:chExt cx="2325696" cy="1840241"/>
          </a:xfrm>
        </p:grpSpPr>
        <p:sp>
          <p:nvSpPr>
            <p:cNvPr id="446" name="Google Shape;446;p35"/>
            <p:cNvSpPr/>
            <p:nvPr/>
          </p:nvSpPr>
          <p:spPr>
            <a:xfrm rot="-1857200">
              <a:off x="6929927" y="1816287"/>
              <a:ext cx="2172628" cy="821992"/>
            </a:xfrm>
            <a:prstGeom prst="ellipse">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447" name="Google Shape;447;p35"/>
            <p:cNvSpPr/>
            <p:nvPr/>
          </p:nvSpPr>
          <p:spPr>
            <a:xfrm rot="-1857200">
              <a:off x="6969623" y="1798444"/>
              <a:ext cx="2172628" cy="821992"/>
            </a:xfrm>
            <a:prstGeom prst="ellipse">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448" name="Google Shape;448;p35"/>
            <p:cNvSpPr txBox="1"/>
            <p:nvPr/>
          </p:nvSpPr>
          <p:spPr>
            <a:xfrm>
              <a:off x="7656438" y="2087518"/>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49" name="Google Shape;449;p35"/>
            <p:cNvSpPr txBox="1"/>
            <p:nvPr/>
          </p:nvSpPr>
          <p:spPr>
            <a:xfrm>
              <a:off x="7318151" y="2385789"/>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sp>
          <p:nvSpPr>
            <p:cNvPr id="450" name="Google Shape;450;p35"/>
            <p:cNvSpPr txBox="1"/>
            <p:nvPr/>
          </p:nvSpPr>
          <p:spPr>
            <a:xfrm>
              <a:off x="7415857" y="2071683"/>
              <a:ext cx="2865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x</a:t>
              </a:r>
              <a:endParaRPr/>
            </a:p>
          </p:txBody>
        </p:sp>
      </p:grpSp>
      <p:pic>
        <p:nvPicPr>
          <p:cNvPr id="451" name="Google Shape;451;p35"/>
          <p:cNvPicPr preferRelativeResize="0"/>
          <p:nvPr/>
        </p:nvPicPr>
        <p:blipFill rotWithShape="1">
          <a:blip r:embed="rId3">
            <a:alphaModFix/>
          </a:blip>
          <a:srcRect b="0" l="12270" r="12119" t="0"/>
          <a:stretch/>
        </p:blipFill>
        <p:spPr>
          <a:xfrm>
            <a:off x="5283390" y="2782255"/>
            <a:ext cx="1526809" cy="1539579"/>
          </a:xfrm>
          <a:prstGeom prst="rect">
            <a:avLst/>
          </a:prstGeom>
          <a:noFill/>
          <a:ln>
            <a:noFill/>
          </a:ln>
        </p:spPr>
      </p:pic>
      <p:pic>
        <p:nvPicPr>
          <p:cNvPr id="452" name="Google Shape;452;p35"/>
          <p:cNvPicPr preferRelativeResize="0"/>
          <p:nvPr/>
        </p:nvPicPr>
        <p:blipFill rotWithShape="1">
          <a:blip r:embed="rId4">
            <a:alphaModFix/>
          </a:blip>
          <a:srcRect b="0" l="0" r="0" t="0"/>
          <a:stretch/>
        </p:blipFill>
        <p:spPr>
          <a:xfrm>
            <a:off x="5829401" y="3303207"/>
            <a:ext cx="369920" cy="381992"/>
          </a:xfrm>
          <a:prstGeom prst="rect">
            <a:avLst/>
          </a:prstGeom>
          <a:noFill/>
          <a:ln>
            <a:noFill/>
          </a:ln>
        </p:spPr>
      </p:pic>
      <p:cxnSp>
        <p:nvCxnSpPr>
          <p:cNvPr id="453" name="Google Shape;453;p35"/>
          <p:cNvCxnSpPr/>
          <p:nvPr/>
        </p:nvCxnSpPr>
        <p:spPr>
          <a:xfrm>
            <a:off x="2122621" y="5225506"/>
            <a:ext cx="8153400" cy="2177"/>
          </a:xfrm>
          <a:prstGeom prst="straightConnector1">
            <a:avLst/>
          </a:prstGeom>
          <a:noFill/>
          <a:ln cap="flat" cmpd="sng" w="57150">
            <a:solidFill>
              <a:schemeClr val="dk1"/>
            </a:solidFill>
            <a:prstDash val="solid"/>
            <a:miter lim="800000"/>
            <a:headEnd len="sm" w="sm" type="none"/>
            <a:tailEnd len="med" w="med" type="stealth"/>
          </a:ln>
        </p:spPr>
      </p:cxnSp>
      <p:sp>
        <p:nvSpPr>
          <p:cNvPr id="454" name="Google Shape;454;p35"/>
          <p:cNvSpPr txBox="1"/>
          <p:nvPr/>
        </p:nvSpPr>
        <p:spPr>
          <a:xfrm>
            <a:off x="4852965" y="5252791"/>
            <a:ext cx="190659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Source Sans Pro"/>
                <a:ea typeface="Source Sans Pro"/>
                <a:cs typeface="Source Sans Pro"/>
                <a:sym typeface="Source Sans Pro"/>
              </a:rPr>
              <a:t>Decreasing ϵ</a:t>
            </a:r>
            <a:endParaRPr sz="2400">
              <a:solidFill>
                <a:schemeClr val="dk1"/>
              </a:solidFill>
              <a:latin typeface="Source Sans Pro"/>
              <a:ea typeface="Source Sans Pro"/>
              <a:cs typeface="Source Sans Pro"/>
              <a:sym typeface="Source Sans Pro"/>
            </a:endParaRPr>
          </a:p>
        </p:txBody>
      </p:sp>
      <p:sp>
        <p:nvSpPr>
          <p:cNvPr id="455" name="Google Shape;455;p35"/>
          <p:cNvSpPr txBox="1"/>
          <p:nvPr/>
        </p:nvSpPr>
        <p:spPr>
          <a:xfrm>
            <a:off x="3340100" y="3568700"/>
            <a:ext cx="343364"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P</a:t>
            </a:r>
            <a:endParaRPr/>
          </a:p>
        </p:txBody>
      </p:sp>
      <p:sp>
        <p:nvSpPr>
          <p:cNvPr id="456" name="Google Shape;456;p35"/>
          <p:cNvSpPr txBox="1"/>
          <p:nvPr/>
        </p:nvSpPr>
        <p:spPr>
          <a:xfrm>
            <a:off x="9613900" y="3886200"/>
            <a:ext cx="343364"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P</a:t>
            </a:r>
            <a:endParaRPr/>
          </a:p>
        </p:txBody>
      </p:sp>
      <p:sp>
        <p:nvSpPr>
          <p:cNvPr id="457" name="Google Shape;457;p35"/>
          <p:cNvSpPr txBox="1"/>
          <p:nvPr/>
        </p:nvSpPr>
        <p:spPr>
          <a:xfrm>
            <a:off x="2794000" y="2209800"/>
            <a:ext cx="391454"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Q</a:t>
            </a:r>
            <a:endParaRPr/>
          </a:p>
        </p:txBody>
      </p:sp>
      <p:sp>
        <p:nvSpPr>
          <p:cNvPr id="458" name="Google Shape;458;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Google Shape;463;p36"/>
          <p:cNvSpPr txBox="1"/>
          <p:nvPr>
            <p:ph type="title"/>
          </p:nvPr>
        </p:nvSpPr>
        <p:spPr>
          <a:xfrm>
            <a:off x="838200" y="365125"/>
            <a:ext cx="11061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Variational Bayesian Learning</a:t>
            </a:r>
            <a:endParaRPr/>
          </a:p>
        </p:txBody>
      </p:sp>
      <p:pic>
        <p:nvPicPr>
          <p:cNvPr id="464" name="Google Shape;464;p36"/>
          <p:cNvPicPr preferRelativeResize="0"/>
          <p:nvPr/>
        </p:nvPicPr>
        <p:blipFill rotWithShape="1">
          <a:blip r:embed="rId3">
            <a:alphaModFix/>
          </a:blip>
          <a:srcRect b="0" l="0" r="0" t="0"/>
          <a:stretch/>
        </p:blipFill>
        <p:spPr>
          <a:xfrm>
            <a:off x="787942" y="2793257"/>
            <a:ext cx="10052994" cy="1455993"/>
          </a:xfrm>
          <a:prstGeom prst="rect">
            <a:avLst/>
          </a:prstGeom>
          <a:noFill/>
          <a:ln>
            <a:noFill/>
          </a:ln>
        </p:spPr>
      </p:pic>
      <p:pic>
        <p:nvPicPr>
          <p:cNvPr id="465" name="Google Shape;465;p36"/>
          <p:cNvPicPr preferRelativeResize="0"/>
          <p:nvPr/>
        </p:nvPicPr>
        <p:blipFill rotWithShape="1">
          <a:blip r:embed="rId4">
            <a:alphaModFix/>
          </a:blip>
          <a:srcRect b="0" l="0" r="0" t="0"/>
          <a:stretch/>
        </p:blipFill>
        <p:spPr>
          <a:xfrm>
            <a:off x="3112851" y="4869584"/>
            <a:ext cx="5875116" cy="329323"/>
          </a:xfrm>
          <a:prstGeom prst="rect">
            <a:avLst/>
          </a:prstGeom>
          <a:noFill/>
          <a:ln>
            <a:noFill/>
          </a:ln>
        </p:spPr>
      </p:pic>
      <p:sp>
        <p:nvSpPr>
          <p:cNvPr id="466" name="Google Shape;466;p36"/>
          <p:cNvSpPr txBox="1"/>
          <p:nvPr/>
        </p:nvSpPr>
        <p:spPr>
          <a:xfrm>
            <a:off x="7939993" y="5486400"/>
            <a:ext cx="3617401"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(“reparameterization trick”, Kingma &amp; W. 2013)</a:t>
            </a:r>
            <a:endParaRPr/>
          </a:p>
        </p:txBody>
      </p:sp>
      <p:grpSp>
        <p:nvGrpSpPr>
          <p:cNvPr id="467" name="Google Shape;467;p36"/>
          <p:cNvGrpSpPr/>
          <p:nvPr/>
        </p:nvGrpSpPr>
        <p:grpSpPr>
          <a:xfrm>
            <a:off x="8974578" y="174453"/>
            <a:ext cx="3117379" cy="2010974"/>
            <a:chOff x="2476501" y="2713373"/>
            <a:chExt cx="3117379" cy="2010974"/>
          </a:xfrm>
        </p:grpSpPr>
        <p:sp>
          <p:nvSpPr>
            <p:cNvPr id="468" name="Google Shape;468;p36"/>
            <p:cNvSpPr/>
            <p:nvPr/>
          </p:nvSpPr>
          <p:spPr>
            <a:xfrm>
              <a:off x="2476501" y="2713373"/>
              <a:ext cx="3117379" cy="2010974"/>
            </a:xfrm>
            <a:prstGeom prst="rect">
              <a:avLst/>
            </a:prstGeom>
            <a:gradFill>
              <a:gsLst>
                <a:gs pos="0">
                  <a:srgbClr val="D1D1D1"/>
                </a:gs>
                <a:gs pos="50000">
                  <a:srgbClr val="C7C7C7"/>
                </a:gs>
                <a:gs pos="100000">
                  <a:srgbClr val="C0C0C0"/>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469" name="Google Shape;469;p36"/>
            <p:cNvSpPr/>
            <p:nvPr/>
          </p:nvSpPr>
          <p:spPr>
            <a:xfrm>
              <a:off x="2774791" y="3165555"/>
              <a:ext cx="2254250" cy="1154673"/>
            </a:xfrm>
            <a:prstGeom prst="pentagon">
              <a:avLst>
                <a:gd fmla="val 105146" name="hf"/>
                <a:gd fmla="val 110557" name="vf"/>
              </a:avLst>
            </a:prstGeom>
            <a:gradFill>
              <a:gsLst>
                <a:gs pos="0">
                  <a:srgbClr val="B4D4A5"/>
                </a:gs>
                <a:gs pos="50000">
                  <a:srgbClr val="A8CD97"/>
                </a:gs>
                <a:gs pos="100000">
                  <a:srgbClr val="9BC985"/>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36"/>
            <p:cNvSpPr/>
            <p:nvPr/>
          </p:nvSpPr>
          <p:spPr>
            <a:xfrm>
              <a:off x="4724019" y="2944733"/>
              <a:ext cx="99643" cy="95250"/>
            </a:xfrm>
            <a:prstGeom prst="ellipse">
              <a:avLst/>
            </a:prstGeom>
            <a:gradFill>
              <a:gsLst>
                <a:gs pos="0">
                  <a:srgbClr val="474747"/>
                </a:gs>
                <a:gs pos="50000">
                  <a:schemeClr val="dk1"/>
                </a:gs>
                <a:gs pos="100000">
                  <a:schemeClr val="dk1"/>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36"/>
            <p:cNvSpPr/>
            <p:nvPr/>
          </p:nvSpPr>
          <p:spPr>
            <a:xfrm>
              <a:off x="4438653" y="3347562"/>
              <a:ext cx="99643" cy="95250"/>
            </a:xfrm>
            <a:prstGeom prst="ellipse">
              <a:avLst/>
            </a:prstGeom>
            <a:gradFill>
              <a:gsLst>
                <a:gs pos="0">
                  <a:srgbClr val="F08B54"/>
                </a:gs>
                <a:gs pos="50000">
                  <a:srgbClr val="F67A26"/>
                </a:gs>
                <a:gs pos="100000">
                  <a:srgbClr val="E36A18"/>
                </a:gs>
              </a:gsLst>
              <a:lin ang="5400000" scaled="0"/>
            </a:gradFill>
            <a:ln cap="flat" cmpd="sng" w="952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2" name="Google Shape;472;p36"/>
            <p:cNvSpPr txBox="1"/>
            <p:nvPr/>
          </p:nvSpPr>
          <p:spPr>
            <a:xfrm>
              <a:off x="2910069" y="3585260"/>
              <a:ext cx="1952077"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Source Sans Pro"/>
                  <a:ea typeface="Source Sans Pro"/>
                  <a:cs typeface="Source Sans Pro"/>
                  <a:sym typeface="Source Sans Pro"/>
                </a:rPr>
                <a:t>Variational Family Q</a:t>
              </a:r>
              <a:endParaRPr/>
            </a:p>
          </p:txBody>
        </p:sp>
        <p:pic>
          <p:nvPicPr>
            <p:cNvPr id="473" name="Google Shape;473;p36"/>
            <p:cNvPicPr preferRelativeResize="0"/>
            <p:nvPr/>
          </p:nvPicPr>
          <p:blipFill rotWithShape="1">
            <a:blip r:embed="rId5">
              <a:alphaModFix/>
            </a:blip>
            <a:srcRect b="0" l="0" r="0" t="0"/>
            <a:stretch/>
          </p:blipFill>
          <p:spPr>
            <a:xfrm>
              <a:off x="4884215" y="2856402"/>
              <a:ext cx="555949" cy="195906"/>
            </a:xfrm>
            <a:prstGeom prst="rect">
              <a:avLst/>
            </a:prstGeom>
            <a:noFill/>
            <a:ln>
              <a:noFill/>
            </a:ln>
          </p:spPr>
        </p:pic>
        <p:pic>
          <p:nvPicPr>
            <p:cNvPr id="474" name="Google Shape;474;p36"/>
            <p:cNvPicPr preferRelativeResize="0"/>
            <p:nvPr/>
          </p:nvPicPr>
          <p:blipFill rotWithShape="1">
            <a:blip r:embed="rId6">
              <a:alphaModFix/>
            </a:blip>
            <a:srcRect b="0" l="0" r="0" t="0"/>
            <a:stretch/>
          </p:blipFill>
          <p:spPr>
            <a:xfrm>
              <a:off x="4615533" y="3211910"/>
              <a:ext cx="184150" cy="222250"/>
            </a:xfrm>
            <a:prstGeom prst="rect">
              <a:avLst/>
            </a:prstGeom>
            <a:noFill/>
            <a:ln>
              <a:noFill/>
            </a:ln>
          </p:spPr>
        </p:pic>
        <p:sp>
          <p:nvSpPr>
            <p:cNvPr id="475" name="Google Shape;475;p36"/>
            <p:cNvSpPr txBox="1"/>
            <p:nvPr/>
          </p:nvSpPr>
          <p:spPr>
            <a:xfrm>
              <a:off x="2787822" y="4347305"/>
              <a:ext cx="2537874"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Source Sans Pro"/>
                  <a:ea typeface="Source Sans Pro"/>
                  <a:cs typeface="Source Sans Pro"/>
                  <a:sym typeface="Source Sans Pro"/>
                </a:rPr>
                <a:t>All probability distributions</a:t>
              </a:r>
              <a:endParaRPr/>
            </a:p>
          </p:txBody>
        </p:sp>
      </p:grpSp>
      <p:sp>
        <p:nvSpPr>
          <p:cNvPr id="476" name="Google Shape;47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19"/>
          <p:cNvSpPr txBox="1"/>
          <p:nvPr>
            <p:ph type="title"/>
          </p:nvPr>
        </p:nvSpPr>
        <p:spPr>
          <a:xfrm>
            <a:off x="2626373" y="2363015"/>
            <a:ext cx="6243536"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Prologue</a:t>
            </a:r>
            <a:br>
              <a:rPr b="0" i="0" lang="en-US" sz="4400" u="none" cap="none" strike="noStrike">
                <a:solidFill>
                  <a:schemeClr val="dk1"/>
                </a:solidFill>
                <a:latin typeface="Calibri"/>
                <a:ea typeface="Calibri"/>
                <a:cs typeface="Calibri"/>
                <a:sym typeface="Calibri"/>
              </a:rPr>
            </a:br>
            <a:r>
              <a:rPr b="0" i="0" lang="en-US" sz="4400" u="none" cap="none" strike="noStrike">
                <a:solidFill>
                  <a:schemeClr val="dk1"/>
                </a:solidFill>
                <a:latin typeface="Calibri"/>
                <a:ea typeface="Calibri"/>
                <a:cs typeface="Calibri"/>
                <a:sym typeface="Calibri"/>
              </a:rPr>
              <a:t>Introduction &amp; Motivation</a:t>
            </a:r>
            <a:endParaRPr/>
          </a:p>
        </p:txBody>
      </p:sp>
      <p:sp>
        <p:nvSpPr>
          <p:cNvPr id="133" name="Google Shape;13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37"/>
          <p:cNvSpPr txBox="1"/>
          <p:nvPr>
            <p:ph type="title"/>
          </p:nvPr>
        </p:nvSpPr>
        <p:spPr>
          <a:xfrm>
            <a:off x="2044002" y="2274312"/>
            <a:ext cx="7230627"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Energy Efficient Deep Learning</a:t>
            </a:r>
            <a:endParaRPr/>
          </a:p>
        </p:txBody>
      </p:sp>
      <p:sp>
        <p:nvSpPr>
          <p:cNvPr id="482" name="Google Shape;482;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38"/>
          <p:cNvSpPr txBox="1"/>
          <p:nvPr>
            <p:ph idx="1" type="body"/>
          </p:nvPr>
        </p:nvSpPr>
        <p:spPr>
          <a:xfrm>
            <a:off x="2936262" y="5617774"/>
            <a:ext cx="9230653" cy="929054"/>
          </a:xfrm>
          <a:prstGeom prst="rect">
            <a:avLst/>
          </a:prstGeom>
          <a:noFill/>
          <a:ln>
            <a:noFill/>
          </a:ln>
        </p:spPr>
        <p:txBody>
          <a:bodyPr anchorCtr="0" anchor="ctr" bIns="45700" lIns="91425" spcFirstLastPara="1" rIns="91425" wrap="square" tIns="45700">
            <a:noAutofit/>
          </a:bodyPr>
          <a:lstStyle/>
          <a:p>
            <a:pPr indent="0" lvl="0" marL="0" marR="0" rtl="0" algn="l">
              <a:lnSpc>
                <a:spcPct val="96000"/>
              </a:lnSpc>
              <a:spcBef>
                <a:spcPts val="0"/>
              </a:spcBef>
              <a:spcAft>
                <a:spcPts val="0"/>
              </a:spcAft>
              <a:buClr>
                <a:schemeClr val="accent2"/>
              </a:buClr>
              <a:buSzPts val="2100"/>
              <a:buFont typeface="Arial"/>
              <a:buNone/>
            </a:pPr>
            <a:r>
              <a:rPr b="0" i="0" lang="en-US" sz="2100" u="none" cap="none" strike="noStrike">
                <a:solidFill>
                  <a:schemeClr val="lt1"/>
                </a:solidFill>
                <a:latin typeface="Helvetica Neue"/>
                <a:ea typeface="Helvetica Neue"/>
                <a:cs typeface="Helvetica Neue"/>
                <a:sym typeface="Helvetica Neue"/>
              </a:rPr>
              <a:t>Will we have reached the capacity of the human brain?</a:t>
            </a:r>
            <a:endParaRPr/>
          </a:p>
          <a:p>
            <a:pPr indent="0" lvl="0" marL="0" marR="0" rtl="0" algn="l">
              <a:lnSpc>
                <a:spcPct val="96000"/>
              </a:lnSpc>
              <a:spcBef>
                <a:spcPts val="450"/>
              </a:spcBef>
              <a:spcAft>
                <a:spcPts val="0"/>
              </a:spcAft>
              <a:buClr>
                <a:schemeClr val="accent2"/>
              </a:buClr>
              <a:buSzPts val="2100"/>
              <a:buFont typeface="Arial"/>
              <a:buNone/>
            </a:pPr>
            <a:r>
              <a:rPr b="0" i="0" lang="en-US" sz="2100" u="none" cap="none" strike="noStrike">
                <a:solidFill>
                  <a:schemeClr val="lt1"/>
                </a:solidFill>
                <a:latin typeface="Helvetica Neue"/>
                <a:ea typeface="Helvetica Neue"/>
                <a:cs typeface="Helvetica Neue"/>
                <a:sym typeface="Helvetica Neue"/>
              </a:rPr>
              <a:t>Energy efficiency of a brain is 100x better than current hardware</a:t>
            </a:r>
            <a:endParaRPr/>
          </a:p>
        </p:txBody>
      </p:sp>
      <p:sp>
        <p:nvSpPr>
          <p:cNvPr id="489" name="Google Shape;489;p38"/>
          <p:cNvSpPr txBox="1"/>
          <p:nvPr/>
        </p:nvSpPr>
        <p:spPr>
          <a:xfrm>
            <a:off x="919462" y="5649578"/>
            <a:ext cx="1861336" cy="929054"/>
          </a:xfrm>
          <a:prstGeom prst="rect">
            <a:avLst/>
          </a:prstGeom>
          <a:noFill/>
          <a:ln>
            <a:noFill/>
          </a:ln>
        </p:spPr>
        <p:txBody>
          <a:bodyPr anchorCtr="0" anchor="ctr" bIns="0" lIns="0" spcFirstLastPara="1" rIns="0" wrap="square" tIns="0">
            <a:noAutofit/>
          </a:bodyPr>
          <a:lstStyle/>
          <a:p>
            <a:pPr indent="0" lvl="0" marL="0" marR="0" rtl="0" algn="l">
              <a:lnSpc>
                <a:spcPct val="87000"/>
              </a:lnSpc>
              <a:spcBef>
                <a:spcPts val="0"/>
              </a:spcBef>
              <a:spcAft>
                <a:spcPts val="0"/>
              </a:spcAft>
              <a:buClr>
                <a:schemeClr val="lt1"/>
              </a:buClr>
              <a:buSzPts val="5500"/>
              <a:buFont typeface="Arial"/>
              <a:buNone/>
            </a:pPr>
            <a:r>
              <a:rPr lang="en-US" sz="5500">
                <a:solidFill>
                  <a:schemeClr val="lt1"/>
                </a:solidFill>
                <a:latin typeface="Helvetica Neue"/>
                <a:ea typeface="Helvetica Neue"/>
                <a:cs typeface="Helvetica Neue"/>
                <a:sym typeface="Helvetica Neue"/>
              </a:rPr>
              <a:t>2025</a:t>
            </a:r>
            <a:endParaRPr/>
          </a:p>
        </p:txBody>
      </p:sp>
      <p:cxnSp>
        <p:nvCxnSpPr>
          <p:cNvPr id="490" name="Google Shape;490;p38"/>
          <p:cNvCxnSpPr/>
          <p:nvPr/>
        </p:nvCxnSpPr>
        <p:spPr>
          <a:xfrm>
            <a:off x="2704596" y="5819283"/>
            <a:ext cx="0" cy="506224"/>
          </a:xfrm>
          <a:prstGeom prst="straightConnector1">
            <a:avLst/>
          </a:prstGeom>
          <a:noFill/>
          <a:ln cap="rnd" cmpd="sng" w="38100">
            <a:solidFill>
              <a:schemeClr val="accent2"/>
            </a:solidFill>
            <a:prstDash val="solid"/>
            <a:round/>
            <a:headEnd len="lg" w="lg" type="none"/>
            <a:tailEnd len="sm" w="sm" type="none"/>
          </a:ln>
        </p:spPr>
      </p:cxnSp>
      <p:sp>
        <p:nvSpPr>
          <p:cNvPr id="491" name="Google Shape;491;p38"/>
          <p:cNvSpPr txBox="1"/>
          <p:nvPr/>
        </p:nvSpPr>
        <p:spPr>
          <a:xfrm rot="-5400000">
            <a:off x="-290418" y="2696199"/>
            <a:ext cx="1714032" cy="237087"/>
          </a:xfrm>
          <a:prstGeom prst="rect">
            <a:avLst/>
          </a:prstGeom>
          <a:noFill/>
          <a:ln>
            <a:noFill/>
          </a:ln>
        </p:spPr>
        <p:txBody>
          <a:bodyPr anchorCtr="0" anchor="t" bIns="45700" lIns="91425" spcFirstLastPara="1" rIns="91425" wrap="square" tIns="45700">
            <a:noAutofit/>
          </a:bodyPr>
          <a:lstStyle/>
          <a:p>
            <a:pPr indent="0" lvl="0" marL="0" marR="0" rtl="0" algn="l">
              <a:lnSpc>
                <a:spcPct val="96000"/>
              </a:lnSpc>
              <a:spcBef>
                <a:spcPts val="0"/>
              </a:spcBef>
              <a:spcAft>
                <a:spcPts val="0"/>
              </a:spcAft>
              <a:buNone/>
            </a:pPr>
            <a:r>
              <a:rPr lang="en-US" sz="1200">
                <a:solidFill>
                  <a:srgbClr val="262626"/>
                </a:solidFill>
                <a:latin typeface="Helvetica Neue"/>
                <a:ea typeface="Helvetica Neue"/>
                <a:cs typeface="Helvetica Neue"/>
                <a:sym typeface="Helvetica Neue"/>
              </a:rPr>
              <a:t>Energy consumption</a:t>
            </a:r>
            <a:endParaRPr/>
          </a:p>
        </p:txBody>
      </p:sp>
      <p:cxnSp>
        <p:nvCxnSpPr>
          <p:cNvPr id="492" name="Google Shape;492;p38"/>
          <p:cNvCxnSpPr/>
          <p:nvPr/>
        </p:nvCxnSpPr>
        <p:spPr>
          <a:xfrm rot="10800000">
            <a:off x="1199913" y="4798665"/>
            <a:ext cx="9559626" cy="0"/>
          </a:xfrm>
          <a:prstGeom prst="straightConnector1">
            <a:avLst/>
          </a:prstGeom>
          <a:noFill/>
          <a:ln cap="rnd" cmpd="sng" w="12700">
            <a:solidFill>
              <a:srgbClr val="A8D08C"/>
            </a:solidFill>
            <a:prstDash val="solid"/>
            <a:round/>
            <a:headEnd len="lg" w="lg" type="none"/>
            <a:tailEnd len="sm" w="sm" type="none"/>
          </a:ln>
        </p:spPr>
      </p:cxnSp>
      <p:sp>
        <p:nvSpPr>
          <p:cNvPr id="493" name="Google Shape;493;p38"/>
          <p:cNvSpPr txBox="1"/>
          <p:nvPr/>
        </p:nvSpPr>
        <p:spPr>
          <a:xfrm>
            <a:off x="1199913" y="4886827"/>
            <a:ext cx="298825" cy="175433"/>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1940</a:t>
            </a:r>
            <a:endParaRPr baseline="30000" sz="1200">
              <a:solidFill>
                <a:srgbClr val="262626"/>
              </a:solidFill>
              <a:latin typeface="Calibri"/>
              <a:ea typeface="Calibri"/>
              <a:cs typeface="Calibri"/>
              <a:sym typeface="Calibri"/>
            </a:endParaRPr>
          </a:p>
        </p:txBody>
      </p:sp>
      <p:sp>
        <p:nvSpPr>
          <p:cNvPr id="494" name="Google Shape;494;p38"/>
          <p:cNvSpPr txBox="1"/>
          <p:nvPr/>
        </p:nvSpPr>
        <p:spPr>
          <a:xfrm>
            <a:off x="2228170" y="4886827"/>
            <a:ext cx="298825" cy="175433"/>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1950</a:t>
            </a:r>
            <a:endParaRPr baseline="30000" sz="1200">
              <a:solidFill>
                <a:srgbClr val="262626"/>
              </a:solidFill>
              <a:latin typeface="Calibri"/>
              <a:ea typeface="Calibri"/>
              <a:cs typeface="Calibri"/>
              <a:sym typeface="Calibri"/>
            </a:endParaRPr>
          </a:p>
        </p:txBody>
      </p:sp>
      <p:sp>
        <p:nvSpPr>
          <p:cNvPr id="495" name="Google Shape;495;p38"/>
          <p:cNvSpPr txBox="1"/>
          <p:nvPr/>
        </p:nvSpPr>
        <p:spPr>
          <a:xfrm>
            <a:off x="3256427" y="4886827"/>
            <a:ext cx="298825" cy="175433"/>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1960</a:t>
            </a:r>
            <a:endParaRPr baseline="30000" sz="1200">
              <a:solidFill>
                <a:srgbClr val="262626"/>
              </a:solidFill>
              <a:latin typeface="Calibri"/>
              <a:ea typeface="Calibri"/>
              <a:cs typeface="Calibri"/>
              <a:sym typeface="Calibri"/>
            </a:endParaRPr>
          </a:p>
        </p:txBody>
      </p:sp>
      <p:sp>
        <p:nvSpPr>
          <p:cNvPr id="496" name="Google Shape;496;p38"/>
          <p:cNvSpPr txBox="1"/>
          <p:nvPr/>
        </p:nvSpPr>
        <p:spPr>
          <a:xfrm>
            <a:off x="4284684" y="4886827"/>
            <a:ext cx="298825" cy="175433"/>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1970</a:t>
            </a:r>
            <a:endParaRPr baseline="30000" sz="1200">
              <a:solidFill>
                <a:srgbClr val="262626"/>
              </a:solidFill>
              <a:latin typeface="Calibri"/>
              <a:ea typeface="Calibri"/>
              <a:cs typeface="Calibri"/>
              <a:sym typeface="Calibri"/>
            </a:endParaRPr>
          </a:p>
        </p:txBody>
      </p:sp>
      <p:sp>
        <p:nvSpPr>
          <p:cNvPr id="497" name="Google Shape;497;p38"/>
          <p:cNvSpPr txBox="1"/>
          <p:nvPr/>
        </p:nvSpPr>
        <p:spPr>
          <a:xfrm>
            <a:off x="5312941" y="4886827"/>
            <a:ext cx="298825" cy="175433"/>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1980</a:t>
            </a:r>
            <a:endParaRPr baseline="30000" sz="1200">
              <a:solidFill>
                <a:srgbClr val="262626"/>
              </a:solidFill>
              <a:latin typeface="Calibri"/>
              <a:ea typeface="Calibri"/>
              <a:cs typeface="Calibri"/>
              <a:sym typeface="Calibri"/>
            </a:endParaRPr>
          </a:p>
        </p:txBody>
      </p:sp>
      <p:sp>
        <p:nvSpPr>
          <p:cNvPr id="498" name="Google Shape;498;p38"/>
          <p:cNvSpPr txBox="1"/>
          <p:nvPr/>
        </p:nvSpPr>
        <p:spPr>
          <a:xfrm>
            <a:off x="6341198" y="4886827"/>
            <a:ext cx="298825" cy="175433"/>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1990</a:t>
            </a:r>
            <a:endParaRPr baseline="30000" sz="1200">
              <a:solidFill>
                <a:srgbClr val="262626"/>
              </a:solidFill>
              <a:latin typeface="Calibri"/>
              <a:ea typeface="Calibri"/>
              <a:cs typeface="Calibri"/>
              <a:sym typeface="Calibri"/>
            </a:endParaRPr>
          </a:p>
        </p:txBody>
      </p:sp>
      <p:sp>
        <p:nvSpPr>
          <p:cNvPr id="499" name="Google Shape;499;p38"/>
          <p:cNvSpPr txBox="1"/>
          <p:nvPr/>
        </p:nvSpPr>
        <p:spPr>
          <a:xfrm>
            <a:off x="7369455" y="4886827"/>
            <a:ext cx="298825" cy="175433"/>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2000</a:t>
            </a:r>
            <a:endParaRPr baseline="30000" sz="1200">
              <a:solidFill>
                <a:srgbClr val="262626"/>
              </a:solidFill>
              <a:latin typeface="Calibri"/>
              <a:ea typeface="Calibri"/>
              <a:cs typeface="Calibri"/>
              <a:sym typeface="Calibri"/>
            </a:endParaRPr>
          </a:p>
        </p:txBody>
      </p:sp>
      <p:sp>
        <p:nvSpPr>
          <p:cNvPr id="500" name="Google Shape;500;p38"/>
          <p:cNvSpPr txBox="1"/>
          <p:nvPr/>
        </p:nvSpPr>
        <p:spPr>
          <a:xfrm>
            <a:off x="8397712" y="4886827"/>
            <a:ext cx="298825" cy="175433"/>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2010</a:t>
            </a:r>
            <a:endParaRPr baseline="30000" sz="1200">
              <a:solidFill>
                <a:srgbClr val="262626"/>
              </a:solidFill>
              <a:latin typeface="Calibri"/>
              <a:ea typeface="Calibri"/>
              <a:cs typeface="Calibri"/>
              <a:sym typeface="Calibri"/>
            </a:endParaRPr>
          </a:p>
        </p:txBody>
      </p:sp>
      <p:sp>
        <p:nvSpPr>
          <p:cNvPr id="501" name="Google Shape;501;p38"/>
          <p:cNvSpPr txBox="1"/>
          <p:nvPr/>
        </p:nvSpPr>
        <p:spPr>
          <a:xfrm>
            <a:off x="9425969" y="4886827"/>
            <a:ext cx="298825" cy="175433"/>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2020</a:t>
            </a:r>
            <a:endParaRPr baseline="30000" sz="1200">
              <a:solidFill>
                <a:srgbClr val="262626"/>
              </a:solidFill>
              <a:latin typeface="Calibri"/>
              <a:ea typeface="Calibri"/>
              <a:cs typeface="Calibri"/>
              <a:sym typeface="Calibri"/>
            </a:endParaRPr>
          </a:p>
        </p:txBody>
      </p:sp>
      <p:sp>
        <p:nvSpPr>
          <p:cNvPr id="502" name="Google Shape;502;p38"/>
          <p:cNvSpPr txBox="1"/>
          <p:nvPr/>
        </p:nvSpPr>
        <p:spPr>
          <a:xfrm>
            <a:off x="10454222" y="4886827"/>
            <a:ext cx="298825" cy="175433"/>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2030</a:t>
            </a:r>
            <a:endParaRPr baseline="30000" sz="1200">
              <a:solidFill>
                <a:srgbClr val="262626"/>
              </a:solidFill>
              <a:latin typeface="Calibri"/>
              <a:ea typeface="Calibri"/>
              <a:cs typeface="Calibri"/>
              <a:sym typeface="Calibri"/>
            </a:endParaRPr>
          </a:p>
        </p:txBody>
      </p:sp>
      <p:sp>
        <p:nvSpPr>
          <p:cNvPr id="503" name="Google Shape;503;p38"/>
          <p:cNvSpPr txBox="1"/>
          <p:nvPr/>
        </p:nvSpPr>
        <p:spPr>
          <a:xfrm>
            <a:off x="1582733" y="4467469"/>
            <a:ext cx="1683287" cy="26784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1943: First NN (+/- N=10)</a:t>
            </a:r>
            <a:endParaRPr/>
          </a:p>
        </p:txBody>
      </p:sp>
      <p:sp>
        <p:nvSpPr>
          <p:cNvPr id="504" name="Google Shape;504;p38"/>
          <p:cNvSpPr txBox="1"/>
          <p:nvPr/>
        </p:nvSpPr>
        <p:spPr>
          <a:xfrm>
            <a:off x="6342717" y="3523618"/>
            <a:ext cx="1246973" cy="4464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1988: NetTalk</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 N=20K)</a:t>
            </a:r>
            <a:endParaRPr/>
          </a:p>
        </p:txBody>
      </p:sp>
      <p:sp>
        <p:nvSpPr>
          <p:cNvPr id="505" name="Google Shape;505;p38"/>
          <p:cNvSpPr txBox="1"/>
          <p:nvPr/>
        </p:nvSpPr>
        <p:spPr>
          <a:xfrm>
            <a:off x="8509884" y="2672607"/>
            <a:ext cx="1512731" cy="4464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2009: Hinton’s Deep </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Belief Net (+/- N=10M)</a:t>
            </a:r>
            <a:endParaRPr/>
          </a:p>
        </p:txBody>
      </p:sp>
      <p:sp>
        <p:nvSpPr>
          <p:cNvPr id="506" name="Google Shape;506;p38"/>
          <p:cNvSpPr txBox="1"/>
          <p:nvPr/>
        </p:nvSpPr>
        <p:spPr>
          <a:xfrm>
            <a:off x="8922714" y="2124355"/>
            <a:ext cx="1720311" cy="5180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2013: Google/Y! </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(N=+/- 1B)</a:t>
            </a:r>
            <a:endParaRPr sz="1600">
              <a:solidFill>
                <a:schemeClr val="dk1"/>
              </a:solidFill>
              <a:latin typeface="Calibri"/>
              <a:ea typeface="Calibri"/>
              <a:cs typeface="Calibri"/>
              <a:sym typeface="Calibri"/>
            </a:endParaRPr>
          </a:p>
        </p:txBody>
      </p:sp>
      <p:sp>
        <p:nvSpPr>
          <p:cNvPr id="507" name="Google Shape;507;p38"/>
          <p:cNvSpPr txBox="1"/>
          <p:nvPr/>
        </p:nvSpPr>
        <p:spPr>
          <a:xfrm>
            <a:off x="10048682" y="650742"/>
            <a:ext cx="1695694"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accent1"/>
                </a:solidFill>
                <a:latin typeface="Calibri"/>
                <a:ea typeface="Calibri"/>
                <a:cs typeface="Calibri"/>
                <a:sym typeface="Calibri"/>
              </a:rPr>
              <a:t>2025: </a:t>
            </a:r>
            <a:br>
              <a:rPr lang="en-US" sz="1200">
                <a:solidFill>
                  <a:schemeClr val="accent1"/>
                </a:solidFill>
                <a:latin typeface="Calibri"/>
                <a:ea typeface="Calibri"/>
                <a:cs typeface="Calibri"/>
                <a:sym typeface="Calibri"/>
              </a:rPr>
            </a:br>
            <a:r>
              <a:rPr lang="en-US" sz="1200">
                <a:solidFill>
                  <a:schemeClr val="accent1"/>
                </a:solidFill>
                <a:latin typeface="Calibri"/>
                <a:ea typeface="Calibri"/>
                <a:cs typeface="Calibri"/>
                <a:sym typeface="Calibri"/>
              </a:rPr>
              <a:t>N = 100T = 10</a:t>
            </a:r>
            <a:r>
              <a:rPr baseline="30000" lang="en-US" sz="1200">
                <a:solidFill>
                  <a:schemeClr val="accent1"/>
                </a:solidFill>
                <a:latin typeface="Calibri"/>
                <a:ea typeface="Calibri"/>
                <a:cs typeface="Calibri"/>
                <a:sym typeface="Calibri"/>
              </a:rPr>
              <a:t>14</a:t>
            </a:r>
            <a:endParaRPr sz="1200">
              <a:solidFill>
                <a:schemeClr val="accent1"/>
              </a:solidFill>
              <a:latin typeface="Calibri"/>
              <a:ea typeface="Calibri"/>
              <a:cs typeface="Calibri"/>
              <a:sym typeface="Calibri"/>
            </a:endParaRPr>
          </a:p>
        </p:txBody>
      </p:sp>
      <p:sp>
        <p:nvSpPr>
          <p:cNvPr id="508" name="Google Shape;508;p38"/>
          <p:cNvSpPr txBox="1"/>
          <p:nvPr/>
        </p:nvSpPr>
        <p:spPr>
          <a:xfrm>
            <a:off x="9416035" y="1447795"/>
            <a:ext cx="2045048"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2017: Extremely large neural networks (N = 137B)</a:t>
            </a:r>
            <a:endParaRPr sz="1600">
              <a:solidFill>
                <a:schemeClr val="dk1"/>
              </a:solidFill>
              <a:latin typeface="Calibri"/>
              <a:ea typeface="Calibri"/>
              <a:cs typeface="Calibri"/>
              <a:sym typeface="Calibri"/>
            </a:endParaRPr>
          </a:p>
        </p:txBody>
      </p:sp>
      <p:cxnSp>
        <p:nvCxnSpPr>
          <p:cNvPr id="509" name="Google Shape;509;p38"/>
          <p:cNvCxnSpPr/>
          <p:nvPr/>
        </p:nvCxnSpPr>
        <p:spPr>
          <a:xfrm rot="10800000">
            <a:off x="1199913" y="672425"/>
            <a:ext cx="0" cy="4126240"/>
          </a:xfrm>
          <a:prstGeom prst="straightConnector1">
            <a:avLst/>
          </a:prstGeom>
          <a:noFill/>
          <a:ln cap="rnd" cmpd="sng" w="12700">
            <a:solidFill>
              <a:srgbClr val="A8D08C"/>
            </a:solidFill>
            <a:prstDash val="solid"/>
            <a:round/>
            <a:headEnd len="lg" w="lg" type="none"/>
            <a:tailEnd len="sm" w="sm" type="none"/>
          </a:ln>
        </p:spPr>
      </p:cxnSp>
      <p:sp>
        <p:nvSpPr>
          <p:cNvPr id="510" name="Google Shape;510;p38"/>
          <p:cNvSpPr txBox="1"/>
          <p:nvPr/>
        </p:nvSpPr>
        <p:spPr>
          <a:xfrm>
            <a:off x="915062" y="1238059"/>
            <a:ext cx="242443" cy="169638"/>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10</a:t>
            </a:r>
            <a:r>
              <a:rPr baseline="30000" lang="en-US" sz="1050">
                <a:solidFill>
                  <a:srgbClr val="262626"/>
                </a:solidFill>
                <a:latin typeface="Calibri"/>
                <a:ea typeface="Calibri"/>
                <a:cs typeface="Calibri"/>
                <a:sym typeface="Calibri"/>
              </a:rPr>
              <a:t>12</a:t>
            </a:r>
            <a:endParaRPr baseline="30000" sz="1200">
              <a:solidFill>
                <a:srgbClr val="262626"/>
              </a:solidFill>
              <a:latin typeface="Calibri"/>
              <a:ea typeface="Calibri"/>
              <a:cs typeface="Calibri"/>
              <a:sym typeface="Calibri"/>
            </a:endParaRPr>
          </a:p>
        </p:txBody>
      </p:sp>
      <p:sp>
        <p:nvSpPr>
          <p:cNvPr id="511" name="Google Shape;511;p38"/>
          <p:cNvSpPr txBox="1"/>
          <p:nvPr/>
        </p:nvSpPr>
        <p:spPr>
          <a:xfrm>
            <a:off x="915062" y="1808571"/>
            <a:ext cx="242443" cy="169638"/>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10</a:t>
            </a:r>
            <a:r>
              <a:rPr baseline="30000" lang="en-US" sz="1050">
                <a:solidFill>
                  <a:srgbClr val="262626"/>
                </a:solidFill>
                <a:latin typeface="Calibri"/>
                <a:ea typeface="Calibri"/>
                <a:cs typeface="Calibri"/>
                <a:sym typeface="Calibri"/>
              </a:rPr>
              <a:t>10</a:t>
            </a:r>
            <a:endParaRPr baseline="30000" sz="1200">
              <a:solidFill>
                <a:srgbClr val="262626"/>
              </a:solidFill>
              <a:latin typeface="Calibri"/>
              <a:ea typeface="Calibri"/>
              <a:cs typeface="Calibri"/>
              <a:sym typeface="Calibri"/>
            </a:endParaRPr>
          </a:p>
        </p:txBody>
      </p:sp>
      <p:sp>
        <p:nvSpPr>
          <p:cNvPr id="512" name="Google Shape;512;p38"/>
          <p:cNvSpPr txBox="1"/>
          <p:nvPr/>
        </p:nvSpPr>
        <p:spPr>
          <a:xfrm>
            <a:off x="915062" y="2379083"/>
            <a:ext cx="195928" cy="169638"/>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10</a:t>
            </a:r>
            <a:r>
              <a:rPr baseline="30000" lang="en-US" sz="1050">
                <a:solidFill>
                  <a:srgbClr val="262626"/>
                </a:solidFill>
                <a:latin typeface="Calibri"/>
                <a:ea typeface="Calibri"/>
                <a:cs typeface="Calibri"/>
                <a:sym typeface="Calibri"/>
              </a:rPr>
              <a:t>8</a:t>
            </a:r>
            <a:endParaRPr baseline="30000" sz="1200">
              <a:solidFill>
                <a:srgbClr val="262626"/>
              </a:solidFill>
              <a:latin typeface="Calibri"/>
              <a:ea typeface="Calibri"/>
              <a:cs typeface="Calibri"/>
              <a:sym typeface="Calibri"/>
            </a:endParaRPr>
          </a:p>
        </p:txBody>
      </p:sp>
      <p:sp>
        <p:nvSpPr>
          <p:cNvPr id="513" name="Google Shape;513;p38"/>
          <p:cNvSpPr txBox="1"/>
          <p:nvPr/>
        </p:nvSpPr>
        <p:spPr>
          <a:xfrm>
            <a:off x="915062" y="2949595"/>
            <a:ext cx="195928" cy="169638"/>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10</a:t>
            </a:r>
            <a:r>
              <a:rPr baseline="30000" lang="en-US" sz="1050">
                <a:solidFill>
                  <a:srgbClr val="262626"/>
                </a:solidFill>
                <a:latin typeface="Calibri"/>
                <a:ea typeface="Calibri"/>
                <a:cs typeface="Calibri"/>
                <a:sym typeface="Calibri"/>
              </a:rPr>
              <a:t>6</a:t>
            </a:r>
            <a:endParaRPr baseline="30000" sz="1200">
              <a:solidFill>
                <a:srgbClr val="262626"/>
              </a:solidFill>
              <a:latin typeface="Calibri"/>
              <a:ea typeface="Calibri"/>
              <a:cs typeface="Calibri"/>
              <a:sym typeface="Calibri"/>
            </a:endParaRPr>
          </a:p>
        </p:txBody>
      </p:sp>
      <p:sp>
        <p:nvSpPr>
          <p:cNvPr id="514" name="Google Shape;514;p38"/>
          <p:cNvSpPr txBox="1"/>
          <p:nvPr/>
        </p:nvSpPr>
        <p:spPr>
          <a:xfrm>
            <a:off x="915062" y="667547"/>
            <a:ext cx="242443" cy="169638"/>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10</a:t>
            </a:r>
            <a:r>
              <a:rPr baseline="30000" lang="en-US" sz="1050">
                <a:solidFill>
                  <a:srgbClr val="262626"/>
                </a:solidFill>
                <a:latin typeface="Calibri"/>
                <a:ea typeface="Calibri"/>
                <a:cs typeface="Calibri"/>
                <a:sym typeface="Calibri"/>
              </a:rPr>
              <a:t>14</a:t>
            </a:r>
            <a:endParaRPr baseline="30000" sz="1200">
              <a:solidFill>
                <a:srgbClr val="262626"/>
              </a:solidFill>
              <a:latin typeface="Calibri"/>
              <a:ea typeface="Calibri"/>
              <a:cs typeface="Calibri"/>
              <a:sym typeface="Calibri"/>
            </a:endParaRPr>
          </a:p>
        </p:txBody>
      </p:sp>
      <p:sp>
        <p:nvSpPr>
          <p:cNvPr id="515" name="Google Shape;515;p38"/>
          <p:cNvSpPr txBox="1"/>
          <p:nvPr/>
        </p:nvSpPr>
        <p:spPr>
          <a:xfrm>
            <a:off x="915062" y="3520107"/>
            <a:ext cx="195928" cy="169638"/>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10</a:t>
            </a:r>
            <a:r>
              <a:rPr baseline="30000" lang="en-US" sz="1050">
                <a:solidFill>
                  <a:srgbClr val="262626"/>
                </a:solidFill>
                <a:latin typeface="Calibri"/>
                <a:ea typeface="Calibri"/>
                <a:cs typeface="Calibri"/>
                <a:sym typeface="Calibri"/>
              </a:rPr>
              <a:t>4</a:t>
            </a:r>
            <a:endParaRPr baseline="30000" sz="1200">
              <a:solidFill>
                <a:srgbClr val="262626"/>
              </a:solidFill>
              <a:latin typeface="Calibri"/>
              <a:ea typeface="Calibri"/>
              <a:cs typeface="Calibri"/>
              <a:sym typeface="Calibri"/>
            </a:endParaRPr>
          </a:p>
        </p:txBody>
      </p:sp>
      <p:sp>
        <p:nvSpPr>
          <p:cNvPr id="516" name="Google Shape;516;p38"/>
          <p:cNvSpPr txBox="1"/>
          <p:nvPr/>
        </p:nvSpPr>
        <p:spPr>
          <a:xfrm>
            <a:off x="915062" y="4090619"/>
            <a:ext cx="195928" cy="169638"/>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10</a:t>
            </a:r>
            <a:r>
              <a:rPr baseline="30000" lang="en-US" sz="1050">
                <a:solidFill>
                  <a:srgbClr val="262626"/>
                </a:solidFill>
                <a:latin typeface="Calibri"/>
                <a:ea typeface="Calibri"/>
                <a:cs typeface="Calibri"/>
                <a:sym typeface="Calibri"/>
              </a:rPr>
              <a:t>2</a:t>
            </a:r>
            <a:endParaRPr baseline="30000" sz="1200">
              <a:solidFill>
                <a:srgbClr val="262626"/>
              </a:solidFill>
              <a:latin typeface="Calibri"/>
              <a:ea typeface="Calibri"/>
              <a:cs typeface="Calibri"/>
              <a:sym typeface="Calibri"/>
            </a:endParaRPr>
          </a:p>
        </p:txBody>
      </p:sp>
      <p:sp>
        <p:nvSpPr>
          <p:cNvPr id="517" name="Google Shape;517;p38"/>
          <p:cNvSpPr txBox="1"/>
          <p:nvPr/>
        </p:nvSpPr>
        <p:spPr>
          <a:xfrm>
            <a:off x="915062" y="4661130"/>
            <a:ext cx="195928" cy="169638"/>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None/>
            </a:pPr>
            <a:r>
              <a:rPr lang="en-US" sz="1200">
                <a:solidFill>
                  <a:srgbClr val="262626"/>
                </a:solidFill>
                <a:latin typeface="Calibri"/>
                <a:ea typeface="Calibri"/>
                <a:cs typeface="Calibri"/>
                <a:sym typeface="Calibri"/>
              </a:rPr>
              <a:t>10</a:t>
            </a:r>
            <a:r>
              <a:rPr baseline="30000" lang="en-US" sz="1050">
                <a:solidFill>
                  <a:srgbClr val="262626"/>
                </a:solidFill>
                <a:latin typeface="Calibri"/>
                <a:ea typeface="Calibri"/>
                <a:cs typeface="Calibri"/>
                <a:sym typeface="Calibri"/>
              </a:rPr>
              <a:t>0</a:t>
            </a:r>
            <a:endParaRPr baseline="30000" sz="1200">
              <a:solidFill>
                <a:srgbClr val="262626"/>
              </a:solidFill>
              <a:latin typeface="Calibri"/>
              <a:ea typeface="Calibri"/>
              <a:cs typeface="Calibri"/>
              <a:sym typeface="Calibri"/>
            </a:endParaRPr>
          </a:p>
        </p:txBody>
      </p:sp>
      <p:cxnSp>
        <p:nvCxnSpPr>
          <p:cNvPr id="518" name="Google Shape;518;p38"/>
          <p:cNvCxnSpPr/>
          <p:nvPr/>
        </p:nvCxnSpPr>
        <p:spPr>
          <a:xfrm flipH="1" rot="10800000">
            <a:off x="1568624" y="3553235"/>
            <a:ext cx="4772700" cy="924900"/>
          </a:xfrm>
          <a:prstGeom prst="straightConnector1">
            <a:avLst/>
          </a:prstGeom>
          <a:noFill/>
          <a:ln cap="rnd" cmpd="sng" w="38100">
            <a:solidFill>
              <a:srgbClr val="A8D08C"/>
            </a:solidFill>
            <a:prstDash val="solid"/>
            <a:round/>
            <a:headEnd len="lg" w="lg" type="none"/>
            <a:tailEnd len="sm" w="sm" type="none"/>
          </a:ln>
        </p:spPr>
      </p:cxnSp>
      <p:cxnSp>
        <p:nvCxnSpPr>
          <p:cNvPr id="519" name="Google Shape;519;p38"/>
          <p:cNvCxnSpPr/>
          <p:nvPr/>
        </p:nvCxnSpPr>
        <p:spPr>
          <a:xfrm flipH="1" rot="10800000">
            <a:off x="6345549" y="2806120"/>
            <a:ext cx="2046300" cy="745200"/>
          </a:xfrm>
          <a:prstGeom prst="straightConnector1">
            <a:avLst/>
          </a:prstGeom>
          <a:noFill/>
          <a:ln cap="rnd" cmpd="sng" w="38100">
            <a:solidFill>
              <a:srgbClr val="A8D08C"/>
            </a:solidFill>
            <a:prstDash val="solid"/>
            <a:round/>
            <a:headEnd len="lg" w="lg" type="none"/>
            <a:tailEnd len="sm" w="sm" type="none"/>
          </a:ln>
        </p:spPr>
      </p:cxnSp>
      <p:cxnSp>
        <p:nvCxnSpPr>
          <p:cNvPr id="520" name="Google Shape;520;p38"/>
          <p:cNvCxnSpPr/>
          <p:nvPr/>
        </p:nvCxnSpPr>
        <p:spPr>
          <a:xfrm flipH="1" rot="10800000">
            <a:off x="8391830" y="740427"/>
            <a:ext cx="1548460" cy="2065650"/>
          </a:xfrm>
          <a:prstGeom prst="straightConnector1">
            <a:avLst/>
          </a:prstGeom>
          <a:noFill/>
          <a:ln cap="rnd" cmpd="sng" w="38100">
            <a:solidFill>
              <a:srgbClr val="A8D08C"/>
            </a:solidFill>
            <a:prstDash val="solid"/>
            <a:round/>
            <a:headEnd len="lg" w="lg" type="none"/>
            <a:tailEnd len="sm" w="sm" type="none"/>
          </a:ln>
        </p:spPr>
      </p:cxnSp>
      <p:sp>
        <p:nvSpPr>
          <p:cNvPr id="521" name="Google Shape;521;p38"/>
          <p:cNvSpPr txBox="1"/>
          <p:nvPr/>
        </p:nvSpPr>
        <p:spPr>
          <a:xfrm>
            <a:off x="1546064" y="646365"/>
            <a:ext cx="5596606" cy="414856"/>
          </a:xfrm>
          <a:prstGeom prst="rect">
            <a:avLst/>
          </a:prstGeom>
          <a:noFill/>
          <a:ln>
            <a:noFill/>
          </a:ln>
        </p:spPr>
        <p:txBody>
          <a:bodyPr anchorCtr="0" anchor="t" bIns="0" lIns="0" spcFirstLastPara="1" rIns="0" wrap="square" tIns="0">
            <a:noAutofit/>
          </a:bodyPr>
          <a:lstStyle/>
          <a:p>
            <a:pPr indent="0" lvl="0" marL="0" marR="0" rtl="0" algn="l">
              <a:lnSpc>
                <a:spcPct val="82000"/>
              </a:lnSpc>
              <a:spcBef>
                <a:spcPts val="0"/>
              </a:spcBef>
              <a:spcAft>
                <a:spcPts val="0"/>
              </a:spcAft>
              <a:buClr>
                <a:schemeClr val="accent1"/>
              </a:buClr>
              <a:buSzPts val="4400"/>
              <a:buFont typeface="Calibri"/>
              <a:buNone/>
            </a:pPr>
            <a:r>
              <a:rPr lang="en-US" sz="4400">
                <a:solidFill>
                  <a:schemeClr val="accent1"/>
                </a:solidFill>
                <a:latin typeface="Calibri"/>
                <a:ea typeface="Calibri"/>
                <a:cs typeface="Calibri"/>
                <a:sym typeface="Calibri"/>
              </a:rPr>
              <a:t>Deep neural networks are energy hungry and growing fast</a:t>
            </a:r>
            <a:endParaRPr/>
          </a:p>
        </p:txBody>
      </p:sp>
      <p:sp>
        <p:nvSpPr>
          <p:cNvPr id="522" name="Google Shape;522;p38"/>
          <p:cNvSpPr txBox="1"/>
          <p:nvPr/>
        </p:nvSpPr>
        <p:spPr>
          <a:xfrm>
            <a:off x="1546064" y="2507573"/>
            <a:ext cx="5095608" cy="417398"/>
          </a:xfrm>
          <a:prstGeom prst="rect">
            <a:avLst/>
          </a:prstGeom>
          <a:noFill/>
          <a:ln>
            <a:noFill/>
          </a:ln>
        </p:spPr>
        <p:txBody>
          <a:bodyPr anchorCtr="0" anchor="t" bIns="0" lIns="0" spcFirstLastPara="1" rIns="0" wrap="square" tIns="0">
            <a:noAutofit/>
          </a:bodyPr>
          <a:lstStyle/>
          <a:p>
            <a:pPr indent="0" lvl="0" marL="0" marR="0" rtl="0" algn="l">
              <a:lnSpc>
                <a:spcPct val="83000"/>
              </a:lnSpc>
              <a:spcBef>
                <a:spcPts val="0"/>
              </a:spcBef>
              <a:spcAft>
                <a:spcPts val="0"/>
              </a:spcAft>
              <a:buClr>
                <a:srgbClr val="3253DC"/>
              </a:buClr>
              <a:buSzPts val="2400"/>
              <a:buFont typeface="Arial"/>
              <a:buNone/>
            </a:pPr>
            <a:r>
              <a:rPr lang="en-US" sz="2400">
                <a:solidFill>
                  <a:srgbClr val="262626"/>
                </a:solidFill>
                <a:latin typeface="Calibri"/>
                <a:ea typeface="Calibri"/>
                <a:cs typeface="Calibri"/>
                <a:sym typeface="Calibri"/>
              </a:rPr>
              <a:t>AI is being powered by the explosive growth of deep neural networks</a:t>
            </a:r>
            <a:endParaRPr/>
          </a:p>
        </p:txBody>
      </p:sp>
      <p:grpSp>
        <p:nvGrpSpPr>
          <p:cNvPr id="523" name="Google Shape;523;p38"/>
          <p:cNvGrpSpPr/>
          <p:nvPr/>
        </p:nvGrpSpPr>
        <p:grpSpPr>
          <a:xfrm>
            <a:off x="9839682" y="619349"/>
            <a:ext cx="218537" cy="218535"/>
            <a:chOff x="1929017" y="6016980"/>
            <a:chExt cx="206654" cy="206652"/>
          </a:xfrm>
        </p:grpSpPr>
        <p:sp>
          <p:nvSpPr>
            <p:cNvPr id="524" name="Google Shape;524;p38"/>
            <p:cNvSpPr/>
            <p:nvPr/>
          </p:nvSpPr>
          <p:spPr>
            <a:xfrm>
              <a:off x="1929017" y="6016980"/>
              <a:ext cx="206654" cy="206652"/>
            </a:xfrm>
            <a:prstGeom prst="ellipse">
              <a:avLst/>
            </a:prstGeom>
            <a:gradFill>
              <a:gsLst>
                <a:gs pos="0">
                  <a:schemeClr val="dk1"/>
                </a:gs>
                <a:gs pos="25000">
                  <a:schemeClr val="dk1"/>
                </a:gs>
                <a:gs pos="100000">
                  <a:srgbClr val="000000">
                    <a:alpha val="0"/>
                  </a:srgbClr>
                </a:gs>
              </a:gsLst>
              <a:path path="circle">
                <a:fillToRect b="50%" l="50%" r="50%" t="50%"/>
              </a:path>
              <a:tileRect/>
            </a:gradFill>
            <a:ln>
              <a:noFill/>
            </a:ln>
          </p:spPr>
          <p:txBody>
            <a:bodyPr anchorCtr="0" anchor="ctr" bIns="38850" lIns="77700" spcFirstLastPara="1" rIns="77700" wrap="square" tIns="3885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525" name="Google Shape;525;p38"/>
            <p:cNvSpPr/>
            <p:nvPr/>
          </p:nvSpPr>
          <p:spPr>
            <a:xfrm>
              <a:off x="1955108" y="6033116"/>
              <a:ext cx="174385" cy="174385"/>
            </a:xfrm>
            <a:prstGeom prst="ellipse">
              <a:avLst/>
            </a:prstGeom>
            <a:gradFill>
              <a:gsLst>
                <a:gs pos="0">
                  <a:srgbClr val="A8D08C"/>
                </a:gs>
                <a:gs pos="100000">
                  <a:schemeClr val="lt1"/>
                </a:gs>
              </a:gsLst>
              <a:path path="circle">
                <a:fillToRect r="100%" t="100%"/>
              </a:path>
              <a:tileRect b="-100%" l="-100%"/>
            </a:gradFill>
            <a:ln>
              <a:noFill/>
            </a:ln>
          </p:spPr>
          <p:txBody>
            <a:bodyPr anchorCtr="0" anchor="ctr" bIns="38850" lIns="77700" spcFirstLastPara="1" rIns="77700" wrap="square" tIns="3885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526" name="Google Shape;526;p38"/>
            <p:cNvSpPr/>
            <p:nvPr/>
          </p:nvSpPr>
          <p:spPr>
            <a:xfrm>
              <a:off x="1976975" y="6054983"/>
              <a:ext cx="130650" cy="130650"/>
            </a:xfrm>
            <a:prstGeom prst="ellipse">
              <a:avLst/>
            </a:prstGeom>
            <a:gradFill>
              <a:gsLst>
                <a:gs pos="0">
                  <a:srgbClr val="2F5496"/>
                </a:gs>
                <a:gs pos="100000">
                  <a:schemeClr val="accent1"/>
                </a:gs>
              </a:gsLst>
              <a:lin ang="0" scaled="0"/>
            </a:gradFill>
            <a:ln>
              <a:noFill/>
            </a:ln>
            <a:effectLst>
              <a:outerShdw blurRad="647700" rotWithShape="0" algn="t" dir="10800000" dist="355600">
                <a:srgbClr val="000000">
                  <a:alpha val="2666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grpSp>
      <p:grpSp>
        <p:nvGrpSpPr>
          <p:cNvPr id="527" name="Google Shape;527;p38"/>
          <p:cNvGrpSpPr/>
          <p:nvPr/>
        </p:nvGrpSpPr>
        <p:grpSpPr>
          <a:xfrm>
            <a:off x="8737696" y="2092692"/>
            <a:ext cx="218537" cy="218535"/>
            <a:chOff x="1929017" y="6016980"/>
            <a:chExt cx="206654" cy="206652"/>
          </a:xfrm>
        </p:grpSpPr>
        <p:sp>
          <p:nvSpPr>
            <p:cNvPr id="528" name="Google Shape;528;p38"/>
            <p:cNvSpPr/>
            <p:nvPr/>
          </p:nvSpPr>
          <p:spPr>
            <a:xfrm>
              <a:off x="1929017" y="6016980"/>
              <a:ext cx="206654" cy="206652"/>
            </a:xfrm>
            <a:prstGeom prst="ellipse">
              <a:avLst/>
            </a:prstGeom>
            <a:gradFill>
              <a:gsLst>
                <a:gs pos="0">
                  <a:schemeClr val="dk1"/>
                </a:gs>
                <a:gs pos="25000">
                  <a:schemeClr val="dk1"/>
                </a:gs>
                <a:gs pos="100000">
                  <a:srgbClr val="000000">
                    <a:alpha val="0"/>
                  </a:srgbClr>
                </a:gs>
              </a:gsLst>
              <a:path path="circle">
                <a:fillToRect b="50%" l="50%" r="50%" t="50%"/>
              </a:path>
              <a:tileRect/>
            </a:gradFill>
            <a:ln>
              <a:noFill/>
            </a:ln>
          </p:spPr>
          <p:txBody>
            <a:bodyPr anchorCtr="0" anchor="ctr" bIns="38850" lIns="77700" spcFirstLastPara="1" rIns="77700" wrap="square" tIns="3885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529" name="Google Shape;529;p38"/>
            <p:cNvSpPr/>
            <p:nvPr/>
          </p:nvSpPr>
          <p:spPr>
            <a:xfrm>
              <a:off x="1955108" y="6033116"/>
              <a:ext cx="174385" cy="174385"/>
            </a:xfrm>
            <a:prstGeom prst="ellipse">
              <a:avLst/>
            </a:prstGeom>
            <a:gradFill>
              <a:gsLst>
                <a:gs pos="0">
                  <a:srgbClr val="A8D08C"/>
                </a:gs>
                <a:gs pos="100000">
                  <a:schemeClr val="lt1"/>
                </a:gs>
              </a:gsLst>
              <a:path path="circle">
                <a:fillToRect r="100%" t="100%"/>
              </a:path>
              <a:tileRect b="-100%" l="-100%"/>
            </a:gradFill>
            <a:ln>
              <a:noFill/>
            </a:ln>
          </p:spPr>
          <p:txBody>
            <a:bodyPr anchorCtr="0" anchor="ctr" bIns="38850" lIns="77700" spcFirstLastPara="1" rIns="77700" wrap="square" tIns="3885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530" name="Google Shape;530;p38"/>
            <p:cNvSpPr/>
            <p:nvPr/>
          </p:nvSpPr>
          <p:spPr>
            <a:xfrm>
              <a:off x="1976975" y="6054983"/>
              <a:ext cx="130650" cy="130650"/>
            </a:xfrm>
            <a:prstGeom prst="ellipse">
              <a:avLst/>
            </a:prstGeom>
            <a:gradFill>
              <a:gsLst>
                <a:gs pos="0">
                  <a:srgbClr val="548135"/>
                </a:gs>
                <a:gs pos="100000">
                  <a:schemeClr val="accent6"/>
                </a:gs>
              </a:gsLst>
              <a:lin ang="0" scaled="0"/>
            </a:gradFill>
            <a:ln>
              <a:noFill/>
            </a:ln>
            <a:effectLst>
              <a:outerShdw blurRad="647700" rotWithShape="0" algn="t" dir="10800000" dist="355600">
                <a:srgbClr val="000000">
                  <a:alpha val="2666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grpSp>
      <p:grpSp>
        <p:nvGrpSpPr>
          <p:cNvPr id="531" name="Google Shape;531;p38"/>
          <p:cNvGrpSpPr/>
          <p:nvPr/>
        </p:nvGrpSpPr>
        <p:grpSpPr>
          <a:xfrm>
            <a:off x="9228070" y="1447367"/>
            <a:ext cx="218537" cy="218535"/>
            <a:chOff x="1929017" y="6016980"/>
            <a:chExt cx="206654" cy="206652"/>
          </a:xfrm>
        </p:grpSpPr>
        <p:sp>
          <p:nvSpPr>
            <p:cNvPr id="532" name="Google Shape;532;p38"/>
            <p:cNvSpPr/>
            <p:nvPr/>
          </p:nvSpPr>
          <p:spPr>
            <a:xfrm>
              <a:off x="1929017" y="6016980"/>
              <a:ext cx="206654" cy="206652"/>
            </a:xfrm>
            <a:prstGeom prst="ellipse">
              <a:avLst/>
            </a:prstGeom>
            <a:gradFill>
              <a:gsLst>
                <a:gs pos="0">
                  <a:schemeClr val="dk1"/>
                </a:gs>
                <a:gs pos="25000">
                  <a:schemeClr val="dk1"/>
                </a:gs>
                <a:gs pos="100000">
                  <a:srgbClr val="000000">
                    <a:alpha val="0"/>
                  </a:srgbClr>
                </a:gs>
              </a:gsLst>
              <a:path path="circle">
                <a:fillToRect b="50%" l="50%" r="50%" t="50%"/>
              </a:path>
              <a:tileRect/>
            </a:gradFill>
            <a:ln>
              <a:noFill/>
            </a:ln>
          </p:spPr>
          <p:txBody>
            <a:bodyPr anchorCtr="0" anchor="ctr" bIns="38850" lIns="77700" spcFirstLastPara="1" rIns="77700" wrap="square" tIns="3885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533" name="Google Shape;533;p38"/>
            <p:cNvSpPr/>
            <p:nvPr/>
          </p:nvSpPr>
          <p:spPr>
            <a:xfrm>
              <a:off x="1955108" y="6033116"/>
              <a:ext cx="174385" cy="174385"/>
            </a:xfrm>
            <a:prstGeom prst="ellipse">
              <a:avLst/>
            </a:prstGeom>
            <a:gradFill>
              <a:gsLst>
                <a:gs pos="0">
                  <a:srgbClr val="A8D08C"/>
                </a:gs>
                <a:gs pos="100000">
                  <a:schemeClr val="lt1"/>
                </a:gs>
              </a:gsLst>
              <a:path path="circle">
                <a:fillToRect r="100%" t="100%"/>
              </a:path>
              <a:tileRect b="-100%" l="-100%"/>
            </a:gradFill>
            <a:ln>
              <a:noFill/>
            </a:ln>
          </p:spPr>
          <p:txBody>
            <a:bodyPr anchorCtr="0" anchor="ctr" bIns="38850" lIns="77700" spcFirstLastPara="1" rIns="77700" wrap="square" tIns="3885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534" name="Google Shape;534;p38"/>
            <p:cNvSpPr/>
            <p:nvPr/>
          </p:nvSpPr>
          <p:spPr>
            <a:xfrm>
              <a:off x="1976975" y="6054983"/>
              <a:ext cx="130650" cy="130650"/>
            </a:xfrm>
            <a:prstGeom prst="ellipse">
              <a:avLst/>
            </a:prstGeom>
            <a:gradFill>
              <a:gsLst>
                <a:gs pos="0">
                  <a:srgbClr val="548135"/>
                </a:gs>
                <a:gs pos="100000">
                  <a:schemeClr val="accent6"/>
                </a:gs>
              </a:gsLst>
              <a:lin ang="0" scaled="0"/>
            </a:gradFill>
            <a:ln>
              <a:noFill/>
            </a:ln>
            <a:effectLst>
              <a:outerShdw blurRad="647700" rotWithShape="0" algn="t" dir="10800000" dist="355600">
                <a:srgbClr val="000000">
                  <a:alpha val="2666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grpSp>
      <p:grpSp>
        <p:nvGrpSpPr>
          <p:cNvPr id="535" name="Google Shape;535;p38"/>
          <p:cNvGrpSpPr/>
          <p:nvPr/>
        </p:nvGrpSpPr>
        <p:grpSpPr>
          <a:xfrm>
            <a:off x="1399979" y="4385817"/>
            <a:ext cx="218537" cy="218535"/>
            <a:chOff x="1929017" y="6016980"/>
            <a:chExt cx="206654" cy="206652"/>
          </a:xfrm>
        </p:grpSpPr>
        <p:sp>
          <p:nvSpPr>
            <p:cNvPr id="536" name="Google Shape;536;p38"/>
            <p:cNvSpPr/>
            <p:nvPr/>
          </p:nvSpPr>
          <p:spPr>
            <a:xfrm>
              <a:off x="1929017" y="6016980"/>
              <a:ext cx="206654" cy="206652"/>
            </a:xfrm>
            <a:prstGeom prst="ellipse">
              <a:avLst/>
            </a:prstGeom>
            <a:gradFill>
              <a:gsLst>
                <a:gs pos="0">
                  <a:schemeClr val="dk1"/>
                </a:gs>
                <a:gs pos="25000">
                  <a:schemeClr val="dk1"/>
                </a:gs>
                <a:gs pos="100000">
                  <a:srgbClr val="000000">
                    <a:alpha val="0"/>
                  </a:srgbClr>
                </a:gs>
              </a:gsLst>
              <a:path path="circle">
                <a:fillToRect b="50%" l="50%" r="50%" t="50%"/>
              </a:path>
              <a:tileRect/>
            </a:gradFill>
            <a:ln>
              <a:noFill/>
            </a:ln>
          </p:spPr>
          <p:txBody>
            <a:bodyPr anchorCtr="0" anchor="ctr" bIns="38850" lIns="77700" spcFirstLastPara="1" rIns="77700" wrap="square" tIns="3885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537" name="Google Shape;537;p38"/>
            <p:cNvSpPr/>
            <p:nvPr/>
          </p:nvSpPr>
          <p:spPr>
            <a:xfrm>
              <a:off x="1955108" y="6033116"/>
              <a:ext cx="174385" cy="174385"/>
            </a:xfrm>
            <a:prstGeom prst="ellipse">
              <a:avLst/>
            </a:prstGeom>
            <a:gradFill>
              <a:gsLst>
                <a:gs pos="0">
                  <a:srgbClr val="A8D08C"/>
                </a:gs>
                <a:gs pos="100000">
                  <a:schemeClr val="lt1"/>
                </a:gs>
              </a:gsLst>
              <a:path path="circle">
                <a:fillToRect r="100%" t="100%"/>
              </a:path>
              <a:tileRect b="-100%" l="-100%"/>
            </a:gradFill>
            <a:ln>
              <a:noFill/>
            </a:ln>
          </p:spPr>
          <p:txBody>
            <a:bodyPr anchorCtr="0" anchor="ctr" bIns="38850" lIns="77700" spcFirstLastPara="1" rIns="77700" wrap="square" tIns="3885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538" name="Google Shape;538;p38"/>
            <p:cNvSpPr/>
            <p:nvPr/>
          </p:nvSpPr>
          <p:spPr>
            <a:xfrm>
              <a:off x="1976975" y="6054983"/>
              <a:ext cx="130650" cy="130650"/>
            </a:xfrm>
            <a:prstGeom prst="ellipse">
              <a:avLst/>
            </a:prstGeom>
            <a:gradFill>
              <a:gsLst>
                <a:gs pos="0">
                  <a:srgbClr val="548135"/>
                </a:gs>
                <a:gs pos="100000">
                  <a:schemeClr val="accent6"/>
                </a:gs>
              </a:gsLst>
              <a:lin ang="0" scaled="0"/>
            </a:gradFill>
            <a:ln>
              <a:noFill/>
            </a:ln>
            <a:effectLst>
              <a:outerShdw blurRad="647700" rotWithShape="0" algn="t" dir="10800000" dist="355600">
                <a:srgbClr val="000000">
                  <a:alpha val="2666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grpSp>
      <p:grpSp>
        <p:nvGrpSpPr>
          <p:cNvPr id="539" name="Google Shape;539;p38"/>
          <p:cNvGrpSpPr/>
          <p:nvPr/>
        </p:nvGrpSpPr>
        <p:grpSpPr>
          <a:xfrm>
            <a:off x="6149494" y="3457997"/>
            <a:ext cx="218537" cy="218535"/>
            <a:chOff x="1929017" y="6016980"/>
            <a:chExt cx="206654" cy="206652"/>
          </a:xfrm>
        </p:grpSpPr>
        <p:sp>
          <p:nvSpPr>
            <p:cNvPr id="540" name="Google Shape;540;p38"/>
            <p:cNvSpPr/>
            <p:nvPr/>
          </p:nvSpPr>
          <p:spPr>
            <a:xfrm>
              <a:off x="1929017" y="6016980"/>
              <a:ext cx="206654" cy="206652"/>
            </a:xfrm>
            <a:prstGeom prst="ellipse">
              <a:avLst/>
            </a:prstGeom>
            <a:gradFill>
              <a:gsLst>
                <a:gs pos="0">
                  <a:schemeClr val="dk1"/>
                </a:gs>
                <a:gs pos="25000">
                  <a:schemeClr val="dk1"/>
                </a:gs>
                <a:gs pos="100000">
                  <a:srgbClr val="000000">
                    <a:alpha val="0"/>
                  </a:srgbClr>
                </a:gs>
              </a:gsLst>
              <a:path path="circle">
                <a:fillToRect b="50%" l="50%" r="50%" t="50%"/>
              </a:path>
              <a:tileRect/>
            </a:gradFill>
            <a:ln>
              <a:noFill/>
            </a:ln>
          </p:spPr>
          <p:txBody>
            <a:bodyPr anchorCtr="0" anchor="ctr" bIns="38850" lIns="77700" spcFirstLastPara="1" rIns="77700" wrap="square" tIns="3885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541" name="Google Shape;541;p38"/>
            <p:cNvSpPr/>
            <p:nvPr/>
          </p:nvSpPr>
          <p:spPr>
            <a:xfrm>
              <a:off x="1955108" y="6033116"/>
              <a:ext cx="174385" cy="174385"/>
            </a:xfrm>
            <a:prstGeom prst="ellipse">
              <a:avLst/>
            </a:prstGeom>
            <a:gradFill>
              <a:gsLst>
                <a:gs pos="0">
                  <a:srgbClr val="A8D08C"/>
                </a:gs>
                <a:gs pos="100000">
                  <a:schemeClr val="lt1"/>
                </a:gs>
              </a:gsLst>
              <a:path path="circle">
                <a:fillToRect r="100%" t="100%"/>
              </a:path>
              <a:tileRect b="-100%" l="-100%"/>
            </a:gradFill>
            <a:ln>
              <a:noFill/>
            </a:ln>
          </p:spPr>
          <p:txBody>
            <a:bodyPr anchorCtr="0" anchor="ctr" bIns="38850" lIns="77700" spcFirstLastPara="1" rIns="77700" wrap="square" tIns="3885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542" name="Google Shape;542;p38"/>
            <p:cNvSpPr/>
            <p:nvPr/>
          </p:nvSpPr>
          <p:spPr>
            <a:xfrm>
              <a:off x="1976975" y="6054983"/>
              <a:ext cx="130650" cy="130650"/>
            </a:xfrm>
            <a:prstGeom prst="ellipse">
              <a:avLst/>
            </a:prstGeom>
            <a:gradFill>
              <a:gsLst>
                <a:gs pos="0">
                  <a:srgbClr val="548135"/>
                </a:gs>
                <a:gs pos="100000">
                  <a:schemeClr val="accent6"/>
                </a:gs>
              </a:gsLst>
              <a:lin ang="0" scaled="0"/>
            </a:gradFill>
            <a:ln>
              <a:noFill/>
            </a:ln>
            <a:effectLst>
              <a:outerShdw blurRad="647700" rotWithShape="0" algn="t" dir="10800000" dist="355600">
                <a:srgbClr val="000000">
                  <a:alpha val="2666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grpSp>
      <p:grpSp>
        <p:nvGrpSpPr>
          <p:cNvPr id="543" name="Google Shape;543;p38"/>
          <p:cNvGrpSpPr/>
          <p:nvPr/>
        </p:nvGrpSpPr>
        <p:grpSpPr>
          <a:xfrm>
            <a:off x="8317160" y="2671259"/>
            <a:ext cx="218537" cy="218535"/>
            <a:chOff x="1929017" y="6016980"/>
            <a:chExt cx="206654" cy="206652"/>
          </a:xfrm>
        </p:grpSpPr>
        <p:sp>
          <p:nvSpPr>
            <p:cNvPr id="544" name="Google Shape;544;p38"/>
            <p:cNvSpPr/>
            <p:nvPr/>
          </p:nvSpPr>
          <p:spPr>
            <a:xfrm>
              <a:off x="1929017" y="6016980"/>
              <a:ext cx="206654" cy="206652"/>
            </a:xfrm>
            <a:prstGeom prst="ellipse">
              <a:avLst/>
            </a:prstGeom>
            <a:gradFill>
              <a:gsLst>
                <a:gs pos="0">
                  <a:schemeClr val="dk1"/>
                </a:gs>
                <a:gs pos="25000">
                  <a:schemeClr val="dk1"/>
                </a:gs>
                <a:gs pos="100000">
                  <a:srgbClr val="000000">
                    <a:alpha val="0"/>
                  </a:srgbClr>
                </a:gs>
              </a:gsLst>
              <a:path path="circle">
                <a:fillToRect b="50%" l="50%" r="50%" t="50%"/>
              </a:path>
              <a:tileRect/>
            </a:gradFill>
            <a:ln>
              <a:noFill/>
            </a:ln>
          </p:spPr>
          <p:txBody>
            <a:bodyPr anchorCtr="0" anchor="ctr" bIns="38850" lIns="77700" spcFirstLastPara="1" rIns="77700" wrap="square" tIns="3885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545" name="Google Shape;545;p38"/>
            <p:cNvSpPr/>
            <p:nvPr/>
          </p:nvSpPr>
          <p:spPr>
            <a:xfrm>
              <a:off x="1955108" y="6033116"/>
              <a:ext cx="174385" cy="174385"/>
            </a:xfrm>
            <a:prstGeom prst="ellipse">
              <a:avLst/>
            </a:prstGeom>
            <a:gradFill>
              <a:gsLst>
                <a:gs pos="0">
                  <a:srgbClr val="A8D08C"/>
                </a:gs>
                <a:gs pos="100000">
                  <a:schemeClr val="lt1"/>
                </a:gs>
              </a:gsLst>
              <a:path path="circle">
                <a:fillToRect r="100%" t="100%"/>
              </a:path>
              <a:tileRect b="-100%" l="-100%"/>
            </a:gradFill>
            <a:ln>
              <a:noFill/>
            </a:ln>
          </p:spPr>
          <p:txBody>
            <a:bodyPr anchorCtr="0" anchor="ctr" bIns="38850" lIns="77700" spcFirstLastPara="1" rIns="77700" wrap="square" tIns="3885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546" name="Google Shape;546;p38"/>
            <p:cNvSpPr/>
            <p:nvPr/>
          </p:nvSpPr>
          <p:spPr>
            <a:xfrm>
              <a:off x="1976975" y="6054983"/>
              <a:ext cx="130650" cy="130650"/>
            </a:xfrm>
            <a:prstGeom prst="ellipse">
              <a:avLst/>
            </a:prstGeom>
            <a:gradFill>
              <a:gsLst>
                <a:gs pos="0">
                  <a:srgbClr val="548135"/>
                </a:gs>
                <a:gs pos="100000">
                  <a:schemeClr val="accent6"/>
                </a:gs>
              </a:gsLst>
              <a:lin ang="0" scaled="0"/>
            </a:gradFill>
            <a:ln>
              <a:noFill/>
            </a:ln>
            <a:effectLst>
              <a:outerShdw blurRad="647700" rotWithShape="0" algn="t" dir="10800000" dist="355600">
                <a:srgbClr val="000000">
                  <a:alpha val="2666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grpSp>
        <p:nvGrpSpPr>
          <p:cNvPr id="552" name="Google Shape;552;p39"/>
          <p:cNvGrpSpPr/>
          <p:nvPr/>
        </p:nvGrpSpPr>
        <p:grpSpPr>
          <a:xfrm>
            <a:off x="1335785" y="2240281"/>
            <a:ext cx="2292593" cy="2231022"/>
            <a:chOff x="1743099" y="1622425"/>
            <a:chExt cx="3712863" cy="3613150"/>
          </a:xfrm>
        </p:grpSpPr>
        <p:grpSp>
          <p:nvGrpSpPr>
            <p:cNvPr id="553" name="Google Shape;553;p39"/>
            <p:cNvGrpSpPr/>
            <p:nvPr/>
          </p:nvGrpSpPr>
          <p:grpSpPr>
            <a:xfrm>
              <a:off x="1743099" y="1622425"/>
              <a:ext cx="3712863" cy="3613150"/>
              <a:chOff x="4269731" y="1622425"/>
              <a:chExt cx="3712863" cy="3613150"/>
            </a:xfrm>
          </p:grpSpPr>
          <p:sp>
            <p:nvSpPr>
              <p:cNvPr id="554" name="Google Shape;554;p39"/>
              <p:cNvSpPr/>
              <p:nvPr/>
            </p:nvSpPr>
            <p:spPr>
              <a:xfrm>
                <a:off x="4269731" y="1622425"/>
                <a:ext cx="3712863" cy="3613150"/>
              </a:xfrm>
              <a:custGeom>
                <a:pathLst>
                  <a:path extrusionOk="0" h="8000" w="8468">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rgbClr val="3253D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555" name="Google Shape;555;p39"/>
              <p:cNvSpPr/>
              <p:nvPr/>
            </p:nvSpPr>
            <p:spPr>
              <a:xfrm>
                <a:off x="4702175" y="1989138"/>
                <a:ext cx="2787651" cy="2973388"/>
              </a:xfrm>
              <a:custGeom>
                <a:pathLst>
                  <a:path extrusionOk="0" h="2973388" w="2787651">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rgbClr val="A4BD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grpSp>
          <p:nvGrpSpPr>
            <p:cNvPr id="556" name="Google Shape;556;p39"/>
            <p:cNvGrpSpPr/>
            <p:nvPr/>
          </p:nvGrpSpPr>
          <p:grpSpPr>
            <a:xfrm>
              <a:off x="3051072" y="2704290"/>
              <a:ext cx="1036592" cy="1035084"/>
              <a:chOff x="3023268" y="2676525"/>
              <a:chExt cx="1092200" cy="1090613"/>
            </a:xfrm>
          </p:grpSpPr>
          <p:sp>
            <p:nvSpPr>
              <p:cNvPr id="557" name="Google Shape;557;p39"/>
              <p:cNvSpPr/>
              <p:nvPr/>
            </p:nvSpPr>
            <p:spPr>
              <a:xfrm>
                <a:off x="3023268" y="2676525"/>
                <a:ext cx="1092200" cy="1090613"/>
              </a:xfrm>
              <a:custGeom>
                <a:pathLst>
                  <a:path extrusionOk="0" h="2416" w="2408">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rgbClr val="A4BD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558" name="Google Shape;558;p39"/>
              <p:cNvSpPr/>
              <p:nvPr/>
            </p:nvSpPr>
            <p:spPr>
              <a:xfrm>
                <a:off x="3118517" y="2770187"/>
                <a:ext cx="903288" cy="904876"/>
              </a:xfrm>
              <a:custGeom>
                <a:pathLst>
                  <a:path extrusionOk="0" h="904876" w="903288">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3253D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grpSp>
      <p:sp>
        <p:nvSpPr>
          <p:cNvPr id="559" name="Google Shape;559;p39"/>
          <p:cNvSpPr txBox="1"/>
          <p:nvPr>
            <p:ph type="title"/>
          </p:nvPr>
        </p:nvSpPr>
        <p:spPr>
          <a:xfrm>
            <a:off x="493776" y="575576"/>
            <a:ext cx="11393424" cy="42902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62626"/>
              </a:buClr>
              <a:buSzPts val="3959"/>
              <a:buFont typeface="Calibri"/>
              <a:buNone/>
            </a:pPr>
            <a:r>
              <a:rPr b="0" i="0" lang="en-US" sz="3959" u="none" cap="none" strike="noStrike">
                <a:solidFill>
                  <a:srgbClr val="262626"/>
                </a:solidFill>
                <a:latin typeface="Calibri"/>
                <a:ea typeface="Calibri"/>
                <a:cs typeface="Calibri"/>
                <a:sym typeface="Calibri"/>
              </a:rPr>
              <a:t>Value created by AI must exceed the cost to run the service</a:t>
            </a:r>
            <a:endParaRPr/>
          </a:p>
        </p:txBody>
      </p:sp>
      <p:sp>
        <p:nvSpPr>
          <p:cNvPr id="560" name="Google Shape;560;p39"/>
          <p:cNvSpPr txBox="1"/>
          <p:nvPr>
            <p:ph idx="1" type="body"/>
          </p:nvPr>
        </p:nvSpPr>
        <p:spPr>
          <a:xfrm>
            <a:off x="495299" y="5607050"/>
            <a:ext cx="11186159" cy="929054"/>
          </a:xfrm>
          <a:prstGeom prst="rect">
            <a:avLst/>
          </a:prstGeom>
          <a:noFill/>
          <a:ln>
            <a:noFill/>
          </a:ln>
        </p:spPr>
        <p:txBody>
          <a:bodyPr anchorCtr="0" anchor="ctr" bIns="45700" lIns="91425" spcFirstLastPara="1" rIns="91425" wrap="square" tIns="45700">
            <a:noAutofit/>
          </a:bodyPr>
          <a:lstStyle/>
          <a:p>
            <a:pPr indent="0" lvl="0" marL="0" marR="0" rtl="0" algn="l">
              <a:lnSpc>
                <a:spcPct val="89000"/>
              </a:lnSpc>
              <a:spcBef>
                <a:spcPts val="0"/>
              </a:spcBef>
              <a:spcAft>
                <a:spcPts val="0"/>
              </a:spcAft>
              <a:buClr>
                <a:schemeClr val="lt1"/>
              </a:buClr>
              <a:buSzPts val="3400"/>
              <a:buFont typeface="Arial"/>
              <a:buNone/>
            </a:pPr>
            <a:r>
              <a:rPr b="0" i="0" lang="en-US" sz="3400" u="none" cap="none" strike="noStrike">
                <a:solidFill>
                  <a:schemeClr val="lt1"/>
                </a:solidFill>
                <a:latin typeface="Calibri"/>
                <a:ea typeface="Calibri"/>
                <a:cs typeface="Calibri"/>
                <a:sym typeface="Calibri"/>
              </a:rPr>
              <a:t>Broad economic viability requires energy efficient AI</a:t>
            </a:r>
            <a:endParaRPr/>
          </a:p>
        </p:txBody>
      </p:sp>
      <p:sp>
        <p:nvSpPr>
          <p:cNvPr id="561" name="Google Shape;561;p39"/>
          <p:cNvSpPr txBox="1"/>
          <p:nvPr>
            <p:ph idx="2" type="body"/>
          </p:nvPr>
        </p:nvSpPr>
        <p:spPr>
          <a:xfrm>
            <a:off x="4350052" y="2482272"/>
            <a:ext cx="6918817" cy="1185377"/>
          </a:xfrm>
          <a:prstGeom prst="rect">
            <a:avLst/>
          </a:prstGeom>
          <a:noFill/>
          <a:ln>
            <a:noFill/>
          </a:ln>
        </p:spPr>
        <p:txBody>
          <a:bodyPr anchorCtr="0" anchor="t" bIns="45700" lIns="91425" spcFirstLastPara="1" rIns="91425" wrap="square" tIns="45700">
            <a:noAutofit/>
          </a:bodyPr>
          <a:lstStyle/>
          <a:p>
            <a:pPr indent="0" lvl="0" marL="0" marR="0" rtl="0" algn="l">
              <a:lnSpc>
                <a:spcPct val="95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Economic feasibility per transaction may require cost as low as a micro-dollar (1/10,000</a:t>
            </a:r>
            <a:r>
              <a:rPr b="0" baseline="30000" i="0" lang="en-US" sz="2400" u="none" cap="none" strike="noStrike">
                <a:solidFill>
                  <a:schemeClr val="dk1"/>
                </a:solidFill>
                <a:latin typeface="Calibri"/>
                <a:ea typeface="Calibri"/>
                <a:cs typeface="Calibri"/>
                <a:sym typeface="Calibri"/>
              </a:rPr>
              <a:t>th</a:t>
            </a:r>
            <a:r>
              <a:rPr b="0" i="0" lang="en-US" sz="2400" u="none" cap="none" strike="noStrike">
                <a:solidFill>
                  <a:schemeClr val="dk1"/>
                </a:solidFill>
                <a:latin typeface="Calibri"/>
                <a:ea typeface="Calibri"/>
                <a:cs typeface="Calibri"/>
                <a:sym typeface="Calibri"/>
              </a:rPr>
              <a:t> of a cent)</a:t>
            </a:r>
            <a:endParaRPr/>
          </a:p>
        </p:txBody>
      </p:sp>
      <p:grpSp>
        <p:nvGrpSpPr>
          <p:cNvPr id="562" name="Google Shape;562;p39"/>
          <p:cNvGrpSpPr/>
          <p:nvPr/>
        </p:nvGrpSpPr>
        <p:grpSpPr>
          <a:xfrm>
            <a:off x="916347" y="1912776"/>
            <a:ext cx="1301134" cy="1301134"/>
            <a:chOff x="1437157" y="2099133"/>
            <a:chExt cx="2114623" cy="2114623"/>
          </a:xfrm>
        </p:grpSpPr>
        <p:sp>
          <p:nvSpPr>
            <p:cNvPr id="563" name="Google Shape;563;p39"/>
            <p:cNvSpPr/>
            <p:nvPr/>
          </p:nvSpPr>
          <p:spPr>
            <a:xfrm>
              <a:off x="1437157" y="2099133"/>
              <a:ext cx="2114623" cy="2114623"/>
            </a:xfrm>
            <a:prstGeom prst="ellipse">
              <a:avLst/>
            </a:prstGeom>
            <a:solidFill>
              <a:schemeClr val="lt1"/>
            </a:solidFill>
            <a:ln cap="flat" cmpd="sng" w="381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64" name="Google Shape;564;p39"/>
            <p:cNvGrpSpPr/>
            <p:nvPr/>
          </p:nvGrpSpPr>
          <p:grpSpPr>
            <a:xfrm>
              <a:off x="1723711" y="2674359"/>
              <a:ext cx="1541514" cy="900325"/>
              <a:chOff x="883772" y="3232047"/>
              <a:chExt cx="1871382" cy="1092984"/>
            </a:xfrm>
          </p:grpSpPr>
          <p:sp>
            <p:nvSpPr>
              <p:cNvPr id="565" name="Google Shape;565;p39"/>
              <p:cNvSpPr/>
              <p:nvPr/>
            </p:nvSpPr>
            <p:spPr>
              <a:xfrm>
                <a:off x="1170126" y="3232047"/>
                <a:ext cx="1585028" cy="831838"/>
              </a:xfrm>
              <a:custGeom>
                <a:pathLst>
                  <a:path extrusionOk="0" h="466" w="889">
                    <a:moveTo>
                      <a:pt x="888" y="33"/>
                    </a:moveTo>
                    <a:cubicBezTo>
                      <a:pt x="888" y="32"/>
                      <a:pt x="888" y="31"/>
                      <a:pt x="888" y="30"/>
                    </a:cubicBezTo>
                    <a:cubicBezTo>
                      <a:pt x="888" y="30"/>
                      <a:pt x="888" y="30"/>
                      <a:pt x="888" y="29"/>
                    </a:cubicBezTo>
                    <a:cubicBezTo>
                      <a:pt x="889" y="19"/>
                      <a:pt x="881" y="11"/>
                      <a:pt x="871" y="10"/>
                    </a:cubicBezTo>
                    <a:cubicBezTo>
                      <a:pt x="697" y="0"/>
                      <a:pt x="568" y="8"/>
                      <a:pt x="443" y="16"/>
                    </a:cubicBezTo>
                    <a:cubicBezTo>
                      <a:pt x="314" y="23"/>
                      <a:pt x="191" y="31"/>
                      <a:pt x="20" y="20"/>
                    </a:cubicBezTo>
                    <a:cubicBezTo>
                      <a:pt x="10" y="19"/>
                      <a:pt x="1" y="26"/>
                      <a:pt x="0" y="36"/>
                    </a:cubicBezTo>
                    <a:cubicBezTo>
                      <a:pt x="0" y="38"/>
                      <a:pt x="0" y="39"/>
                      <a:pt x="0" y="40"/>
                    </a:cubicBezTo>
                    <a:cubicBezTo>
                      <a:pt x="0" y="41"/>
                      <a:pt x="0" y="42"/>
                      <a:pt x="0" y="43"/>
                    </a:cubicBezTo>
                    <a:cubicBezTo>
                      <a:pt x="0" y="443"/>
                      <a:pt x="0" y="443"/>
                      <a:pt x="0" y="443"/>
                    </a:cubicBezTo>
                    <a:cubicBezTo>
                      <a:pt x="0" y="444"/>
                      <a:pt x="0" y="444"/>
                      <a:pt x="0" y="444"/>
                    </a:cubicBezTo>
                    <a:cubicBezTo>
                      <a:pt x="0" y="445"/>
                      <a:pt x="0" y="445"/>
                      <a:pt x="0" y="445"/>
                    </a:cubicBezTo>
                    <a:cubicBezTo>
                      <a:pt x="1" y="454"/>
                      <a:pt x="9" y="461"/>
                      <a:pt x="19" y="461"/>
                    </a:cubicBezTo>
                    <a:cubicBezTo>
                      <a:pt x="20" y="461"/>
                      <a:pt x="21" y="461"/>
                      <a:pt x="22" y="460"/>
                    </a:cubicBezTo>
                    <a:cubicBezTo>
                      <a:pt x="82" y="464"/>
                      <a:pt x="138" y="466"/>
                      <a:pt x="189" y="466"/>
                    </a:cubicBezTo>
                    <a:cubicBezTo>
                      <a:pt x="283" y="466"/>
                      <a:pt x="366" y="461"/>
                      <a:pt x="446" y="456"/>
                    </a:cubicBezTo>
                    <a:cubicBezTo>
                      <a:pt x="569" y="448"/>
                      <a:pt x="697" y="441"/>
                      <a:pt x="868" y="451"/>
                    </a:cubicBezTo>
                    <a:cubicBezTo>
                      <a:pt x="868" y="451"/>
                      <a:pt x="869" y="451"/>
                      <a:pt x="869" y="451"/>
                    </a:cubicBezTo>
                    <a:cubicBezTo>
                      <a:pt x="869" y="451"/>
                      <a:pt x="869" y="451"/>
                      <a:pt x="869" y="451"/>
                    </a:cubicBezTo>
                    <a:cubicBezTo>
                      <a:pt x="870" y="451"/>
                      <a:pt x="870" y="451"/>
                      <a:pt x="871" y="451"/>
                    </a:cubicBezTo>
                    <a:cubicBezTo>
                      <a:pt x="871" y="451"/>
                      <a:pt x="872" y="450"/>
                      <a:pt x="872" y="450"/>
                    </a:cubicBezTo>
                    <a:cubicBezTo>
                      <a:pt x="873" y="450"/>
                      <a:pt x="874" y="450"/>
                      <a:pt x="875" y="450"/>
                    </a:cubicBezTo>
                    <a:cubicBezTo>
                      <a:pt x="875" y="450"/>
                      <a:pt x="876" y="450"/>
                      <a:pt x="876" y="449"/>
                    </a:cubicBezTo>
                    <a:cubicBezTo>
                      <a:pt x="877" y="449"/>
                      <a:pt x="877" y="449"/>
                      <a:pt x="878" y="449"/>
                    </a:cubicBezTo>
                    <a:cubicBezTo>
                      <a:pt x="878" y="448"/>
                      <a:pt x="879" y="448"/>
                      <a:pt x="879" y="448"/>
                    </a:cubicBezTo>
                    <a:cubicBezTo>
                      <a:pt x="880" y="448"/>
                      <a:pt x="880" y="447"/>
                      <a:pt x="881" y="447"/>
                    </a:cubicBezTo>
                    <a:cubicBezTo>
                      <a:pt x="881" y="447"/>
                      <a:pt x="882" y="446"/>
                      <a:pt x="882" y="446"/>
                    </a:cubicBezTo>
                    <a:cubicBezTo>
                      <a:pt x="883" y="446"/>
                      <a:pt x="883" y="445"/>
                      <a:pt x="883" y="445"/>
                    </a:cubicBezTo>
                    <a:cubicBezTo>
                      <a:pt x="884" y="444"/>
                      <a:pt x="884" y="444"/>
                      <a:pt x="885" y="443"/>
                    </a:cubicBezTo>
                    <a:cubicBezTo>
                      <a:pt x="885" y="443"/>
                      <a:pt x="885" y="442"/>
                      <a:pt x="885" y="442"/>
                    </a:cubicBezTo>
                    <a:cubicBezTo>
                      <a:pt x="886" y="442"/>
                      <a:pt x="886" y="441"/>
                      <a:pt x="886" y="440"/>
                    </a:cubicBezTo>
                    <a:cubicBezTo>
                      <a:pt x="887" y="440"/>
                      <a:pt x="887" y="439"/>
                      <a:pt x="887" y="439"/>
                    </a:cubicBezTo>
                    <a:cubicBezTo>
                      <a:pt x="887" y="438"/>
                      <a:pt x="887" y="438"/>
                      <a:pt x="888" y="437"/>
                    </a:cubicBezTo>
                    <a:cubicBezTo>
                      <a:pt x="888" y="437"/>
                      <a:pt x="888" y="436"/>
                      <a:pt x="888" y="435"/>
                    </a:cubicBezTo>
                    <a:cubicBezTo>
                      <a:pt x="888" y="435"/>
                      <a:pt x="888" y="435"/>
                      <a:pt x="888" y="434"/>
                    </a:cubicBezTo>
                    <a:cubicBezTo>
                      <a:pt x="888" y="434"/>
                      <a:pt x="888" y="434"/>
                      <a:pt x="888" y="434"/>
                    </a:cubicBezTo>
                    <a:cubicBezTo>
                      <a:pt x="888" y="434"/>
                      <a:pt x="888" y="433"/>
                      <a:pt x="888" y="433"/>
                    </a:cubicBezTo>
                    <a:lnTo>
                      <a:pt x="888" y="33"/>
                    </a:lnTo>
                    <a:close/>
                  </a:path>
                </a:pathLst>
              </a:custGeom>
              <a:solidFill>
                <a:srgbClr val="F7CAA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566" name="Google Shape;566;p39"/>
              <p:cNvSpPr/>
              <p:nvPr/>
            </p:nvSpPr>
            <p:spPr>
              <a:xfrm>
                <a:off x="1027957" y="3357075"/>
                <a:ext cx="1584020" cy="832846"/>
              </a:xfrm>
              <a:custGeom>
                <a:pathLst>
                  <a:path extrusionOk="0" h="466" w="889">
                    <a:moveTo>
                      <a:pt x="889" y="33"/>
                    </a:moveTo>
                    <a:cubicBezTo>
                      <a:pt x="889" y="32"/>
                      <a:pt x="888" y="31"/>
                      <a:pt x="888" y="31"/>
                    </a:cubicBezTo>
                    <a:cubicBezTo>
                      <a:pt x="888" y="30"/>
                      <a:pt x="889" y="30"/>
                      <a:pt x="889" y="29"/>
                    </a:cubicBezTo>
                    <a:cubicBezTo>
                      <a:pt x="889" y="20"/>
                      <a:pt x="881" y="11"/>
                      <a:pt x="871" y="11"/>
                    </a:cubicBezTo>
                    <a:cubicBezTo>
                      <a:pt x="697" y="0"/>
                      <a:pt x="569" y="8"/>
                      <a:pt x="444" y="16"/>
                    </a:cubicBezTo>
                    <a:cubicBezTo>
                      <a:pt x="314" y="24"/>
                      <a:pt x="192" y="31"/>
                      <a:pt x="21" y="20"/>
                    </a:cubicBezTo>
                    <a:cubicBezTo>
                      <a:pt x="10" y="19"/>
                      <a:pt x="1" y="27"/>
                      <a:pt x="1" y="36"/>
                    </a:cubicBezTo>
                    <a:cubicBezTo>
                      <a:pt x="0" y="38"/>
                      <a:pt x="1" y="39"/>
                      <a:pt x="1" y="40"/>
                    </a:cubicBezTo>
                    <a:cubicBezTo>
                      <a:pt x="1" y="41"/>
                      <a:pt x="1" y="42"/>
                      <a:pt x="1" y="43"/>
                    </a:cubicBezTo>
                    <a:cubicBezTo>
                      <a:pt x="1" y="443"/>
                      <a:pt x="1" y="443"/>
                      <a:pt x="1" y="443"/>
                    </a:cubicBezTo>
                    <a:cubicBezTo>
                      <a:pt x="1" y="444"/>
                      <a:pt x="1" y="444"/>
                      <a:pt x="1" y="445"/>
                    </a:cubicBezTo>
                    <a:cubicBezTo>
                      <a:pt x="1" y="445"/>
                      <a:pt x="1" y="445"/>
                      <a:pt x="1" y="445"/>
                    </a:cubicBezTo>
                    <a:cubicBezTo>
                      <a:pt x="2" y="454"/>
                      <a:pt x="10" y="461"/>
                      <a:pt x="19" y="461"/>
                    </a:cubicBezTo>
                    <a:cubicBezTo>
                      <a:pt x="20" y="461"/>
                      <a:pt x="21" y="461"/>
                      <a:pt x="23" y="460"/>
                    </a:cubicBezTo>
                    <a:cubicBezTo>
                      <a:pt x="83" y="464"/>
                      <a:pt x="138" y="466"/>
                      <a:pt x="190" y="466"/>
                    </a:cubicBezTo>
                    <a:cubicBezTo>
                      <a:pt x="284" y="466"/>
                      <a:pt x="366" y="461"/>
                      <a:pt x="446" y="456"/>
                    </a:cubicBezTo>
                    <a:cubicBezTo>
                      <a:pt x="570" y="448"/>
                      <a:pt x="697" y="441"/>
                      <a:pt x="869" y="451"/>
                    </a:cubicBezTo>
                    <a:cubicBezTo>
                      <a:pt x="869" y="451"/>
                      <a:pt x="869" y="451"/>
                      <a:pt x="869" y="451"/>
                    </a:cubicBezTo>
                    <a:cubicBezTo>
                      <a:pt x="869" y="451"/>
                      <a:pt x="870" y="451"/>
                      <a:pt x="870" y="451"/>
                    </a:cubicBezTo>
                    <a:cubicBezTo>
                      <a:pt x="870" y="451"/>
                      <a:pt x="871" y="451"/>
                      <a:pt x="871" y="451"/>
                    </a:cubicBezTo>
                    <a:cubicBezTo>
                      <a:pt x="872" y="451"/>
                      <a:pt x="872" y="451"/>
                      <a:pt x="873" y="451"/>
                    </a:cubicBezTo>
                    <a:cubicBezTo>
                      <a:pt x="874" y="450"/>
                      <a:pt x="874" y="450"/>
                      <a:pt x="875" y="450"/>
                    </a:cubicBezTo>
                    <a:cubicBezTo>
                      <a:pt x="875" y="450"/>
                      <a:pt x="876" y="450"/>
                      <a:pt x="876" y="450"/>
                    </a:cubicBezTo>
                    <a:cubicBezTo>
                      <a:pt x="877" y="449"/>
                      <a:pt x="878" y="449"/>
                      <a:pt x="878" y="449"/>
                    </a:cubicBezTo>
                    <a:cubicBezTo>
                      <a:pt x="879" y="449"/>
                      <a:pt x="879" y="448"/>
                      <a:pt x="880" y="448"/>
                    </a:cubicBezTo>
                    <a:cubicBezTo>
                      <a:pt x="880" y="448"/>
                      <a:pt x="881" y="447"/>
                      <a:pt x="881" y="447"/>
                    </a:cubicBezTo>
                    <a:cubicBezTo>
                      <a:pt x="882" y="447"/>
                      <a:pt x="882" y="446"/>
                      <a:pt x="883" y="446"/>
                    </a:cubicBezTo>
                    <a:cubicBezTo>
                      <a:pt x="883" y="446"/>
                      <a:pt x="883" y="445"/>
                      <a:pt x="884" y="445"/>
                    </a:cubicBezTo>
                    <a:cubicBezTo>
                      <a:pt x="884" y="444"/>
                      <a:pt x="885" y="444"/>
                      <a:pt x="885" y="443"/>
                    </a:cubicBezTo>
                    <a:cubicBezTo>
                      <a:pt x="885" y="443"/>
                      <a:pt x="886" y="443"/>
                      <a:pt x="886" y="442"/>
                    </a:cubicBezTo>
                    <a:cubicBezTo>
                      <a:pt x="886" y="442"/>
                      <a:pt x="887" y="441"/>
                      <a:pt x="887" y="441"/>
                    </a:cubicBezTo>
                    <a:cubicBezTo>
                      <a:pt x="887" y="440"/>
                      <a:pt x="887" y="440"/>
                      <a:pt x="887" y="439"/>
                    </a:cubicBezTo>
                    <a:cubicBezTo>
                      <a:pt x="888" y="438"/>
                      <a:pt x="888" y="438"/>
                      <a:pt x="888" y="437"/>
                    </a:cubicBezTo>
                    <a:cubicBezTo>
                      <a:pt x="888" y="437"/>
                      <a:pt x="888" y="436"/>
                      <a:pt x="888" y="436"/>
                    </a:cubicBezTo>
                    <a:cubicBezTo>
                      <a:pt x="888" y="435"/>
                      <a:pt x="889" y="435"/>
                      <a:pt x="889" y="434"/>
                    </a:cubicBezTo>
                    <a:cubicBezTo>
                      <a:pt x="889" y="434"/>
                      <a:pt x="889" y="434"/>
                      <a:pt x="889" y="434"/>
                    </a:cubicBezTo>
                    <a:cubicBezTo>
                      <a:pt x="889" y="434"/>
                      <a:pt x="889" y="433"/>
                      <a:pt x="889" y="433"/>
                    </a:cubicBezTo>
                    <a:lnTo>
                      <a:pt x="889" y="33"/>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nvGrpSpPr>
              <p:cNvPr id="567" name="Google Shape;567;p39"/>
              <p:cNvGrpSpPr/>
              <p:nvPr/>
            </p:nvGrpSpPr>
            <p:grpSpPr>
              <a:xfrm>
                <a:off x="883772" y="3492185"/>
                <a:ext cx="1584020" cy="832846"/>
                <a:chOff x="883772" y="3492185"/>
                <a:chExt cx="1584020" cy="832846"/>
              </a:xfrm>
            </p:grpSpPr>
            <p:sp>
              <p:nvSpPr>
                <p:cNvPr id="568" name="Google Shape;568;p39"/>
                <p:cNvSpPr/>
                <p:nvPr/>
              </p:nvSpPr>
              <p:spPr>
                <a:xfrm>
                  <a:off x="883772" y="3492185"/>
                  <a:ext cx="1584020" cy="832846"/>
                </a:xfrm>
                <a:custGeom>
                  <a:pathLst>
                    <a:path extrusionOk="0" h="466" w="889">
                      <a:moveTo>
                        <a:pt x="889" y="33"/>
                      </a:moveTo>
                      <a:cubicBezTo>
                        <a:pt x="889" y="32"/>
                        <a:pt x="888" y="31"/>
                        <a:pt x="888" y="30"/>
                      </a:cubicBezTo>
                      <a:cubicBezTo>
                        <a:pt x="888" y="30"/>
                        <a:pt x="888" y="29"/>
                        <a:pt x="889" y="29"/>
                      </a:cubicBezTo>
                      <a:cubicBezTo>
                        <a:pt x="889" y="19"/>
                        <a:pt x="881" y="11"/>
                        <a:pt x="871" y="10"/>
                      </a:cubicBezTo>
                      <a:cubicBezTo>
                        <a:pt x="697" y="0"/>
                        <a:pt x="569" y="8"/>
                        <a:pt x="444" y="15"/>
                      </a:cubicBezTo>
                      <a:cubicBezTo>
                        <a:pt x="314" y="23"/>
                        <a:pt x="191" y="31"/>
                        <a:pt x="21" y="20"/>
                      </a:cubicBezTo>
                      <a:cubicBezTo>
                        <a:pt x="10" y="19"/>
                        <a:pt x="1" y="26"/>
                        <a:pt x="1" y="36"/>
                      </a:cubicBezTo>
                      <a:cubicBezTo>
                        <a:pt x="0" y="37"/>
                        <a:pt x="1" y="39"/>
                        <a:pt x="1" y="40"/>
                      </a:cubicBezTo>
                      <a:cubicBezTo>
                        <a:pt x="1" y="41"/>
                        <a:pt x="1" y="42"/>
                        <a:pt x="1" y="43"/>
                      </a:cubicBezTo>
                      <a:cubicBezTo>
                        <a:pt x="1" y="443"/>
                        <a:pt x="1" y="443"/>
                        <a:pt x="1" y="443"/>
                      </a:cubicBezTo>
                      <a:cubicBezTo>
                        <a:pt x="1" y="443"/>
                        <a:pt x="1" y="444"/>
                        <a:pt x="1" y="444"/>
                      </a:cubicBezTo>
                      <a:cubicBezTo>
                        <a:pt x="1" y="445"/>
                        <a:pt x="1" y="445"/>
                        <a:pt x="1" y="445"/>
                      </a:cubicBezTo>
                      <a:cubicBezTo>
                        <a:pt x="2" y="454"/>
                        <a:pt x="10" y="461"/>
                        <a:pt x="19" y="461"/>
                      </a:cubicBezTo>
                      <a:cubicBezTo>
                        <a:pt x="20" y="461"/>
                        <a:pt x="21" y="460"/>
                        <a:pt x="23" y="460"/>
                      </a:cubicBezTo>
                      <a:cubicBezTo>
                        <a:pt x="83" y="464"/>
                        <a:pt x="138" y="466"/>
                        <a:pt x="190" y="466"/>
                      </a:cubicBezTo>
                      <a:cubicBezTo>
                        <a:pt x="284" y="466"/>
                        <a:pt x="366" y="461"/>
                        <a:pt x="446" y="456"/>
                      </a:cubicBezTo>
                      <a:cubicBezTo>
                        <a:pt x="570" y="448"/>
                        <a:pt x="697" y="440"/>
                        <a:pt x="869" y="451"/>
                      </a:cubicBezTo>
                      <a:cubicBezTo>
                        <a:pt x="869" y="451"/>
                        <a:pt x="869" y="451"/>
                        <a:pt x="869" y="451"/>
                      </a:cubicBezTo>
                      <a:cubicBezTo>
                        <a:pt x="869" y="451"/>
                        <a:pt x="870" y="451"/>
                        <a:pt x="870" y="451"/>
                      </a:cubicBezTo>
                      <a:cubicBezTo>
                        <a:pt x="870" y="451"/>
                        <a:pt x="871" y="450"/>
                        <a:pt x="871" y="450"/>
                      </a:cubicBezTo>
                      <a:cubicBezTo>
                        <a:pt x="872" y="450"/>
                        <a:pt x="872" y="450"/>
                        <a:pt x="873" y="450"/>
                      </a:cubicBezTo>
                      <a:cubicBezTo>
                        <a:pt x="874" y="450"/>
                        <a:pt x="874" y="450"/>
                        <a:pt x="875" y="450"/>
                      </a:cubicBezTo>
                      <a:cubicBezTo>
                        <a:pt x="875" y="450"/>
                        <a:pt x="876" y="450"/>
                        <a:pt x="876" y="449"/>
                      </a:cubicBezTo>
                      <a:cubicBezTo>
                        <a:pt x="877" y="449"/>
                        <a:pt x="878" y="449"/>
                        <a:pt x="878" y="449"/>
                      </a:cubicBezTo>
                      <a:cubicBezTo>
                        <a:pt x="879" y="448"/>
                        <a:pt x="879" y="448"/>
                        <a:pt x="880" y="448"/>
                      </a:cubicBezTo>
                      <a:cubicBezTo>
                        <a:pt x="880" y="448"/>
                        <a:pt x="881" y="447"/>
                        <a:pt x="881" y="447"/>
                      </a:cubicBezTo>
                      <a:cubicBezTo>
                        <a:pt x="882" y="446"/>
                        <a:pt x="882" y="446"/>
                        <a:pt x="883" y="446"/>
                      </a:cubicBezTo>
                      <a:cubicBezTo>
                        <a:pt x="883" y="445"/>
                        <a:pt x="883" y="445"/>
                        <a:pt x="884" y="445"/>
                      </a:cubicBezTo>
                      <a:cubicBezTo>
                        <a:pt x="884" y="444"/>
                        <a:pt x="885" y="444"/>
                        <a:pt x="885" y="443"/>
                      </a:cubicBezTo>
                      <a:cubicBezTo>
                        <a:pt x="885" y="443"/>
                        <a:pt x="886" y="442"/>
                        <a:pt x="886" y="442"/>
                      </a:cubicBezTo>
                      <a:cubicBezTo>
                        <a:pt x="886" y="441"/>
                        <a:pt x="887" y="441"/>
                        <a:pt x="887" y="440"/>
                      </a:cubicBezTo>
                      <a:cubicBezTo>
                        <a:pt x="887" y="440"/>
                        <a:pt x="887" y="439"/>
                        <a:pt x="887" y="439"/>
                      </a:cubicBezTo>
                      <a:cubicBezTo>
                        <a:pt x="888" y="438"/>
                        <a:pt x="888" y="438"/>
                        <a:pt x="888" y="437"/>
                      </a:cubicBezTo>
                      <a:cubicBezTo>
                        <a:pt x="888" y="437"/>
                        <a:pt x="888" y="436"/>
                        <a:pt x="888" y="435"/>
                      </a:cubicBezTo>
                      <a:cubicBezTo>
                        <a:pt x="888" y="435"/>
                        <a:pt x="888" y="435"/>
                        <a:pt x="889" y="434"/>
                      </a:cubicBezTo>
                      <a:cubicBezTo>
                        <a:pt x="889" y="434"/>
                        <a:pt x="888" y="434"/>
                        <a:pt x="888" y="434"/>
                      </a:cubicBezTo>
                      <a:cubicBezTo>
                        <a:pt x="889" y="433"/>
                        <a:pt x="889" y="433"/>
                        <a:pt x="889" y="433"/>
                      </a:cubicBezTo>
                      <a:lnTo>
                        <a:pt x="889" y="33"/>
                      </a:lnTo>
                      <a:close/>
                    </a:path>
                  </a:pathLst>
                </a:custGeom>
                <a:solidFill>
                  <a:srgbClr val="4472C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569" name="Google Shape;569;p39"/>
                <p:cNvSpPr/>
                <p:nvPr/>
              </p:nvSpPr>
              <p:spPr>
                <a:xfrm>
                  <a:off x="954352" y="3583939"/>
                  <a:ext cx="1447902" cy="652363"/>
                </a:xfrm>
                <a:custGeom>
                  <a:pathLst>
                    <a:path extrusionOk="0" h="1027114" w="2279650">
                      <a:moveTo>
                        <a:pt x="128588" y="704850"/>
                      </a:moveTo>
                      <a:cubicBezTo>
                        <a:pt x="199605" y="704850"/>
                        <a:pt x="257176" y="776991"/>
                        <a:pt x="257176" y="865982"/>
                      </a:cubicBezTo>
                      <a:cubicBezTo>
                        <a:pt x="257176" y="954973"/>
                        <a:pt x="199605" y="1027114"/>
                        <a:pt x="128588" y="1027114"/>
                      </a:cubicBezTo>
                      <a:cubicBezTo>
                        <a:pt x="57571" y="1027114"/>
                        <a:pt x="0" y="954973"/>
                        <a:pt x="0" y="865982"/>
                      </a:cubicBezTo>
                      <a:cubicBezTo>
                        <a:pt x="0" y="776991"/>
                        <a:pt x="57571" y="704850"/>
                        <a:pt x="128588" y="704850"/>
                      </a:cubicBezTo>
                      <a:close/>
                      <a:moveTo>
                        <a:pt x="1176337" y="157162"/>
                      </a:moveTo>
                      <a:cubicBezTo>
                        <a:pt x="1377990" y="157162"/>
                        <a:pt x="1541462" y="329163"/>
                        <a:pt x="1541462" y="541337"/>
                      </a:cubicBezTo>
                      <a:cubicBezTo>
                        <a:pt x="1541462" y="753511"/>
                        <a:pt x="1377990" y="925512"/>
                        <a:pt x="1176337" y="925512"/>
                      </a:cubicBezTo>
                      <a:cubicBezTo>
                        <a:pt x="974684" y="925512"/>
                        <a:pt x="811212" y="753511"/>
                        <a:pt x="811212" y="541337"/>
                      </a:cubicBezTo>
                      <a:cubicBezTo>
                        <a:pt x="811212" y="329163"/>
                        <a:pt x="974684" y="157162"/>
                        <a:pt x="1176337" y="157162"/>
                      </a:cubicBezTo>
                      <a:close/>
                      <a:moveTo>
                        <a:pt x="2151062" y="0"/>
                      </a:moveTo>
                      <a:cubicBezTo>
                        <a:pt x="2222079" y="0"/>
                        <a:pt x="2279650" y="72141"/>
                        <a:pt x="2279650" y="161132"/>
                      </a:cubicBezTo>
                      <a:cubicBezTo>
                        <a:pt x="2279650" y="250123"/>
                        <a:pt x="2222079" y="322264"/>
                        <a:pt x="2151062" y="322264"/>
                      </a:cubicBezTo>
                      <a:cubicBezTo>
                        <a:pt x="2080045" y="322264"/>
                        <a:pt x="2022474" y="250123"/>
                        <a:pt x="2022474" y="161132"/>
                      </a:cubicBezTo>
                      <a:cubicBezTo>
                        <a:pt x="2022474" y="72141"/>
                        <a:pt x="2080045" y="0"/>
                        <a:pt x="2151062"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grpSp>
      </p:grpSp>
      <p:cxnSp>
        <p:nvCxnSpPr>
          <p:cNvPr id="570" name="Google Shape;570;p39"/>
          <p:cNvCxnSpPr/>
          <p:nvPr/>
        </p:nvCxnSpPr>
        <p:spPr>
          <a:xfrm>
            <a:off x="3964191" y="2063712"/>
            <a:ext cx="0" cy="2423924"/>
          </a:xfrm>
          <a:prstGeom prst="straightConnector1">
            <a:avLst/>
          </a:prstGeom>
          <a:noFill/>
          <a:ln cap="rnd" cmpd="sng" w="38100">
            <a:solidFill>
              <a:srgbClr val="A8D08C"/>
            </a:solidFill>
            <a:prstDash val="solid"/>
            <a:round/>
            <a:headEnd len="lg" w="lg"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p40"/>
          <p:cNvSpPr/>
          <p:nvPr/>
        </p:nvSpPr>
        <p:spPr>
          <a:xfrm flipH="1">
            <a:off x="6134929" y="1714500"/>
            <a:ext cx="5547484" cy="4462274"/>
          </a:xfrm>
          <a:prstGeom prst="homePlate">
            <a:avLst>
              <a:gd fmla="val 29311" name="adj"/>
            </a:avLst>
          </a:prstGeom>
          <a:gradFill>
            <a:gsLst>
              <a:gs pos="0">
                <a:srgbClr val="70AD47">
                  <a:alpha val="0"/>
                </a:srgbClr>
              </a:gs>
              <a:gs pos="35000">
                <a:srgbClr val="70AD47">
                  <a:alpha val="0"/>
                </a:srgbClr>
              </a:gs>
              <a:gs pos="100000">
                <a:srgbClr val="5B9BD5">
                  <a:alpha val="32941"/>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00000"/>
              </a:solidFill>
              <a:latin typeface="Helvetica Neue"/>
              <a:ea typeface="Helvetica Neue"/>
              <a:cs typeface="Helvetica Neue"/>
              <a:sym typeface="Helvetica Neue"/>
            </a:endParaRPr>
          </a:p>
        </p:txBody>
      </p:sp>
      <p:sp>
        <p:nvSpPr>
          <p:cNvPr id="577" name="Google Shape;577;p40"/>
          <p:cNvSpPr/>
          <p:nvPr/>
        </p:nvSpPr>
        <p:spPr>
          <a:xfrm>
            <a:off x="509587" y="1714500"/>
            <a:ext cx="5547484" cy="4462274"/>
          </a:xfrm>
          <a:prstGeom prst="homePlate">
            <a:avLst>
              <a:gd fmla="val 29311" name="adj"/>
            </a:avLst>
          </a:prstGeom>
          <a:gradFill>
            <a:gsLst>
              <a:gs pos="0">
                <a:srgbClr val="70AD47">
                  <a:alpha val="0"/>
                </a:srgbClr>
              </a:gs>
              <a:gs pos="35000">
                <a:srgbClr val="70AD47">
                  <a:alpha val="0"/>
                </a:srgbClr>
              </a:gs>
              <a:gs pos="100000">
                <a:srgbClr val="5B9BD5">
                  <a:alpha val="32941"/>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00000"/>
              </a:solidFill>
              <a:latin typeface="Helvetica Neue"/>
              <a:ea typeface="Helvetica Neue"/>
              <a:cs typeface="Helvetica Neue"/>
              <a:sym typeface="Helvetica Neue"/>
            </a:endParaRPr>
          </a:p>
        </p:txBody>
      </p:sp>
      <p:sp>
        <p:nvSpPr>
          <p:cNvPr id="578" name="Google Shape;578;p40"/>
          <p:cNvSpPr txBox="1"/>
          <p:nvPr/>
        </p:nvSpPr>
        <p:spPr>
          <a:xfrm>
            <a:off x="493776" y="744613"/>
            <a:ext cx="11204448" cy="487496"/>
          </a:xfrm>
          <a:prstGeom prst="rect">
            <a:avLst/>
          </a:prstGeom>
          <a:noFill/>
          <a:ln>
            <a:noFill/>
          </a:ln>
        </p:spPr>
        <p:txBody>
          <a:bodyPr anchorCtr="0" anchor="t" bIns="45700" lIns="91425" spcFirstLastPara="1" rIns="91425" wrap="square" tIns="45700">
            <a:noAutofit/>
          </a:bodyPr>
          <a:lstStyle/>
          <a:p>
            <a:pPr indent="0" lvl="0" marL="0" marR="0" rtl="0" algn="ctr">
              <a:lnSpc>
                <a:spcPct val="87000"/>
              </a:lnSpc>
              <a:spcBef>
                <a:spcPts val="0"/>
              </a:spcBef>
              <a:spcAft>
                <a:spcPts val="0"/>
              </a:spcAft>
              <a:buClr>
                <a:srgbClr val="262626"/>
              </a:buClr>
              <a:buSzPts val="4400"/>
              <a:buFont typeface="Calibri"/>
              <a:buNone/>
            </a:pPr>
            <a:r>
              <a:rPr lang="en-US" sz="4400">
                <a:solidFill>
                  <a:srgbClr val="262626"/>
                </a:solidFill>
                <a:latin typeface="Calibri"/>
                <a:ea typeface="Calibri"/>
                <a:cs typeface="Calibri"/>
                <a:sym typeface="Calibri"/>
              </a:rPr>
              <a:t>The AI power and thermal ceiling</a:t>
            </a:r>
            <a:endParaRPr sz="4400">
              <a:solidFill>
                <a:srgbClr val="262626"/>
              </a:solidFill>
              <a:latin typeface="Helvetica Neue"/>
              <a:ea typeface="Helvetica Neue"/>
              <a:cs typeface="Helvetica Neue"/>
              <a:sym typeface="Helvetica Neue"/>
            </a:endParaRPr>
          </a:p>
        </p:txBody>
      </p:sp>
      <p:grpSp>
        <p:nvGrpSpPr>
          <p:cNvPr id="579" name="Google Shape;579;p40"/>
          <p:cNvGrpSpPr/>
          <p:nvPr/>
        </p:nvGrpSpPr>
        <p:grpSpPr>
          <a:xfrm>
            <a:off x="495493" y="2017479"/>
            <a:ext cx="4897830" cy="3065405"/>
            <a:chOff x="495493" y="2017479"/>
            <a:chExt cx="4897830" cy="3065405"/>
          </a:xfrm>
        </p:grpSpPr>
        <p:sp>
          <p:nvSpPr>
            <p:cNvPr id="580" name="Google Shape;580;p40"/>
            <p:cNvSpPr/>
            <p:nvPr/>
          </p:nvSpPr>
          <p:spPr>
            <a:xfrm>
              <a:off x="495493" y="2017479"/>
              <a:ext cx="4897830" cy="749692"/>
            </a:xfrm>
            <a:prstGeom prst="rect">
              <a:avLst/>
            </a:prstGeom>
            <a:noFill/>
            <a:ln>
              <a:noFill/>
            </a:ln>
          </p:spPr>
          <p:txBody>
            <a:bodyPr anchorCtr="0" anchor="t" bIns="0" lIns="0" spcFirstLastPara="1" rIns="0" wrap="square" tIns="0">
              <a:noAutofit/>
            </a:bodyPr>
            <a:lstStyle/>
            <a:p>
              <a:pPr indent="0" lvl="0" marL="0" marR="0" rtl="0" algn="l">
                <a:lnSpc>
                  <a:spcPct val="87000"/>
                </a:lnSpc>
                <a:spcBef>
                  <a:spcPts val="0"/>
                </a:spcBef>
                <a:spcAft>
                  <a:spcPts val="0"/>
                </a:spcAft>
                <a:buNone/>
              </a:pPr>
              <a:r>
                <a:rPr lang="en-US" sz="2800">
                  <a:solidFill>
                    <a:schemeClr val="accent3"/>
                  </a:solidFill>
                  <a:latin typeface="Helvetica Neue"/>
                  <a:ea typeface="Helvetica Neue"/>
                  <a:cs typeface="Helvetica Neue"/>
                  <a:sym typeface="Helvetica Neue"/>
                </a:rPr>
                <a:t>The challenge </a:t>
              </a:r>
              <a:br>
                <a:rPr lang="en-US" sz="2800">
                  <a:solidFill>
                    <a:schemeClr val="accent3"/>
                  </a:solidFill>
                  <a:latin typeface="Helvetica Neue"/>
                  <a:ea typeface="Helvetica Neue"/>
                  <a:cs typeface="Helvetica Neue"/>
                  <a:sym typeface="Helvetica Neue"/>
                </a:rPr>
              </a:br>
              <a:r>
                <a:rPr lang="en-US" sz="2800">
                  <a:solidFill>
                    <a:schemeClr val="accent3"/>
                  </a:solidFill>
                  <a:latin typeface="Helvetica Neue"/>
                  <a:ea typeface="Helvetica Neue"/>
                  <a:cs typeface="Helvetica Neue"/>
                  <a:sym typeface="Helvetica Neue"/>
                </a:rPr>
                <a:t>of AI workloads</a:t>
              </a:r>
              <a:endParaRPr/>
            </a:p>
          </p:txBody>
        </p:sp>
        <p:grpSp>
          <p:nvGrpSpPr>
            <p:cNvPr id="581" name="Google Shape;581;p40"/>
            <p:cNvGrpSpPr/>
            <p:nvPr/>
          </p:nvGrpSpPr>
          <p:grpSpPr>
            <a:xfrm>
              <a:off x="528987" y="4088757"/>
              <a:ext cx="528321" cy="455110"/>
              <a:chOff x="968669" y="3021423"/>
              <a:chExt cx="1773472" cy="1527717"/>
            </a:xfrm>
          </p:grpSpPr>
          <p:sp>
            <p:nvSpPr>
              <p:cNvPr id="582" name="Google Shape;582;p40"/>
              <p:cNvSpPr/>
              <p:nvPr/>
            </p:nvSpPr>
            <p:spPr>
              <a:xfrm>
                <a:off x="968669" y="3021423"/>
                <a:ext cx="971808" cy="970478"/>
              </a:xfrm>
              <a:custGeom>
                <a:pathLst>
                  <a:path extrusionOk="0" h="307" w="308">
                    <a:moveTo>
                      <a:pt x="265" y="191"/>
                    </a:moveTo>
                    <a:cubicBezTo>
                      <a:pt x="261" y="201"/>
                      <a:pt x="255" y="211"/>
                      <a:pt x="249" y="220"/>
                    </a:cubicBezTo>
                    <a:cubicBezTo>
                      <a:pt x="265" y="247"/>
                      <a:pt x="265" y="247"/>
                      <a:pt x="265" y="247"/>
                    </a:cubicBezTo>
                    <a:cubicBezTo>
                      <a:pt x="268" y="252"/>
                      <a:pt x="267" y="259"/>
                      <a:pt x="262" y="263"/>
                    </a:cubicBezTo>
                    <a:cubicBezTo>
                      <a:pt x="246" y="276"/>
                      <a:pt x="246" y="276"/>
                      <a:pt x="246" y="276"/>
                    </a:cubicBezTo>
                    <a:cubicBezTo>
                      <a:pt x="241" y="280"/>
                      <a:pt x="235" y="280"/>
                      <a:pt x="230" y="277"/>
                    </a:cubicBezTo>
                    <a:cubicBezTo>
                      <a:pt x="206" y="259"/>
                      <a:pt x="206" y="259"/>
                      <a:pt x="206" y="259"/>
                    </a:cubicBezTo>
                    <a:cubicBezTo>
                      <a:pt x="196" y="264"/>
                      <a:pt x="186" y="266"/>
                      <a:pt x="174" y="267"/>
                    </a:cubicBezTo>
                    <a:cubicBezTo>
                      <a:pt x="168" y="297"/>
                      <a:pt x="168" y="297"/>
                      <a:pt x="168" y="297"/>
                    </a:cubicBezTo>
                    <a:cubicBezTo>
                      <a:pt x="166" y="303"/>
                      <a:pt x="161" y="307"/>
                      <a:pt x="154" y="307"/>
                    </a:cubicBezTo>
                    <a:cubicBezTo>
                      <a:pt x="134" y="306"/>
                      <a:pt x="134" y="306"/>
                      <a:pt x="134" y="306"/>
                    </a:cubicBezTo>
                    <a:cubicBezTo>
                      <a:pt x="127" y="306"/>
                      <a:pt x="122" y="301"/>
                      <a:pt x="121" y="295"/>
                    </a:cubicBezTo>
                    <a:cubicBezTo>
                      <a:pt x="118" y="264"/>
                      <a:pt x="118" y="264"/>
                      <a:pt x="118" y="264"/>
                    </a:cubicBezTo>
                    <a:cubicBezTo>
                      <a:pt x="108" y="260"/>
                      <a:pt x="98" y="257"/>
                      <a:pt x="89" y="250"/>
                    </a:cubicBezTo>
                    <a:cubicBezTo>
                      <a:pt x="62" y="266"/>
                      <a:pt x="62" y="266"/>
                      <a:pt x="62" y="266"/>
                    </a:cubicBezTo>
                    <a:cubicBezTo>
                      <a:pt x="56" y="269"/>
                      <a:pt x="49" y="268"/>
                      <a:pt x="45" y="263"/>
                    </a:cubicBezTo>
                    <a:cubicBezTo>
                      <a:pt x="31" y="246"/>
                      <a:pt x="31" y="246"/>
                      <a:pt x="31" y="246"/>
                    </a:cubicBezTo>
                    <a:cubicBezTo>
                      <a:pt x="27" y="242"/>
                      <a:pt x="27" y="235"/>
                      <a:pt x="31" y="230"/>
                    </a:cubicBezTo>
                    <a:cubicBezTo>
                      <a:pt x="51" y="205"/>
                      <a:pt x="51" y="205"/>
                      <a:pt x="51" y="205"/>
                    </a:cubicBezTo>
                    <a:cubicBezTo>
                      <a:pt x="46" y="195"/>
                      <a:pt x="43" y="185"/>
                      <a:pt x="41" y="176"/>
                    </a:cubicBezTo>
                    <a:cubicBezTo>
                      <a:pt x="10" y="166"/>
                      <a:pt x="10" y="166"/>
                      <a:pt x="10" y="166"/>
                    </a:cubicBezTo>
                    <a:cubicBezTo>
                      <a:pt x="4" y="164"/>
                      <a:pt x="0" y="159"/>
                      <a:pt x="0" y="152"/>
                    </a:cubicBezTo>
                    <a:cubicBezTo>
                      <a:pt x="2" y="132"/>
                      <a:pt x="2" y="132"/>
                      <a:pt x="2" y="132"/>
                    </a:cubicBezTo>
                    <a:cubicBezTo>
                      <a:pt x="3" y="126"/>
                      <a:pt x="8" y="121"/>
                      <a:pt x="14" y="120"/>
                    </a:cubicBezTo>
                    <a:cubicBezTo>
                      <a:pt x="45" y="117"/>
                      <a:pt x="45" y="117"/>
                      <a:pt x="45" y="117"/>
                    </a:cubicBezTo>
                    <a:cubicBezTo>
                      <a:pt x="49" y="106"/>
                      <a:pt x="52" y="96"/>
                      <a:pt x="59" y="87"/>
                    </a:cubicBezTo>
                    <a:cubicBezTo>
                      <a:pt x="43" y="60"/>
                      <a:pt x="43" y="60"/>
                      <a:pt x="43" y="60"/>
                    </a:cubicBezTo>
                    <a:cubicBezTo>
                      <a:pt x="40" y="55"/>
                      <a:pt x="41" y="48"/>
                      <a:pt x="46" y="44"/>
                    </a:cubicBezTo>
                    <a:cubicBezTo>
                      <a:pt x="62" y="29"/>
                      <a:pt x="62" y="29"/>
                      <a:pt x="62" y="29"/>
                    </a:cubicBezTo>
                    <a:cubicBezTo>
                      <a:pt x="67" y="25"/>
                      <a:pt x="74" y="25"/>
                      <a:pt x="79" y="29"/>
                    </a:cubicBezTo>
                    <a:cubicBezTo>
                      <a:pt x="102" y="48"/>
                      <a:pt x="102" y="48"/>
                      <a:pt x="102" y="48"/>
                    </a:cubicBezTo>
                    <a:cubicBezTo>
                      <a:pt x="112" y="43"/>
                      <a:pt x="121" y="41"/>
                      <a:pt x="133" y="39"/>
                    </a:cubicBezTo>
                    <a:cubicBezTo>
                      <a:pt x="140" y="10"/>
                      <a:pt x="140" y="10"/>
                      <a:pt x="140" y="10"/>
                    </a:cubicBezTo>
                    <a:cubicBezTo>
                      <a:pt x="141" y="4"/>
                      <a:pt x="147" y="0"/>
                      <a:pt x="153" y="0"/>
                    </a:cubicBezTo>
                    <a:cubicBezTo>
                      <a:pt x="176" y="1"/>
                      <a:pt x="176" y="1"/>
                      <a:pt x="176" y="1"/>
                    </a:cubicBezTo>
                    <a:cubicBezTo>
                      <a:pt x="182" y="1"/>
                      <a:pt x="188" y="7"/>
                      <a:pt x="188" y="13"/>
                    </a:cubicBezTo>
                    <a:cubicBezTo>
                      <a:pt x="190" y="43"/>
                      <a:pt x="190" y="43"/>
                      <a:pt x="190" y="43"/>
                    </a:cubicBezTo>
                    <a:cubicBezTo>
                      <a:pt x="202" y="48"/>
                      <a:pt x="212" y="51"/>
                      <a:pt x="222" y="57"/>
                    </a:cubicBezTo>
                    <a:cubicBezTo>
                      <a:pt x="246" y="42"/>
                      <a:pt x="246" y="42"/>
                      <a:pt x="246" y="42"/>
                    </a:cubicBezTo>
                    <a:cubicBezTo>
                      <a:pt x="251" y="38"/>
                      <a:pt x="259" y="39"/>
                      <a:pt x="263" y="44"/>
                    </a:cubicBezTo>
                    <a:cubicBezTo>
                      <a:pt x="277" y="61"/>
                      <a:pt x="277" y="61"/>
                      <a:pt x="277" y="61"/>
                    </a:cubicBezTo>
                    <a:cubicBezTo>
                      <a:pt x="281" y="65"/>
                      <a:pt x="281" y="72"/>
                      <a:pt x="277" y="77"/>
                    </a:cubicBezTo>
                    <a:cubicBezTo>
                      <a:pt x="257" y="102"/>
                      <a:pt x="257" y="102"/>
                      <a:pt x="257" y="102"/>
                    </a:cubicBezTo>
                    <a:cubicBezTo>
                      <a:pt x="263" y="110"/>
                      <a:pt x="267" y="122"/>
                      <a:pt x="269" y="132"/>
                    </a:cubicBezTo>
                    <a:cubicBezTo>
                      <a:pt x="298" y="141"/>
                      <a:pt x="298" y="141"/>
                      <a:pt x="298" y="141"/>
                    </a:cubicBezTo>
                    <a:cubicBezTo>
                      <a:pt x="304" y="143"/>
                      <a:pt x="308" y="148"/>
                      <a:pt x="307" y="154"/>
                    </a:cubicBezTo>
                    <a:cubicBezTo>
                      <a:pt x="305" y="176"/>
                      <a:pt x="305" y="176"/>
                      <a:pt x="305" y="176"/>
                    </a:cubicBezTo>
                    <a:cubicBezTo>
                      <a:pt x="305" y="182"/>
                      <a:pt x="301" y="186"/>
                      <a:pt x="295" y="187"/>
                    </a:cubicBezTo>
                    <a:lnTo>
                      <a:pt x="265" y="191"/>
                    </a:lnTo>
                    <a:close/>
                    <a:moveTo>
                      <a:pt x="189" y="123"/>
                    </a:moveTo>
                    <a:cubicBezTo>
                      <a:pt x="173" y="106"/>
                      <a:pt x="144" y="104"/>
                      <a:pt x="125" y="120"/>
                    </a:cubicBezTo>
                    <a:cubicBezTo>
                      <a:pt x="107" y="136"/>
                      <a:pt x="105" y="164"/>
                      <a:pt x="121" y="184"/>
                    </a:cubicBezTo>
                    <a:cubicBezTo>
                      <a:pt x="138" y="202"/>
                      <a:pt x="165" y="204"/>
                      <a:pt x="183" y="187"/>
                    </a:cubicBezTo>
                    <a:cubicBezTo>
                      <a:pt x="203" y="172"/>
                      <a:pt x="205" y="143"/>
                      <a:pt x="189" y="123"/>
                    </a:cubicBezTo>
                    <a:close/>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583" name="Google Shape;583;p40"/>
              <p:cNvSpPr/>
              <p:nvPr/>
            </p:nvSpPr>
            <p:spPr>
              <a:xfrm>
                <a:off x="1772993" y="3573345"/>
                <a:ext cx="969148" cy="975795"/>
              </a:xfrm>
              <a:custGeom>
                <a:pathLst>
                  <a:path extrusionOk="0" h="309" w="307">
                    <a:moveTo>
                      <a:pt x="269" y="175"/>
                    </a:moveTo>
                    <a:cubicBezTo>
                      <a:pt x="267" y="186"/>
                      <a:pt x="262" y="196"/>
                      <a:pt x="258" y="206"/>
                    </a:cubicBezTo>
                    <a:cubicBezTo>
                      <a:pt x="277" y="230"/>
                      <a:pt x="277" y="230"/>
                      <a:pt x="277" y="230"/>
                    </a:cubicBezTo>
                    <a:cubicBezTo>
                      <a:pt x="281" y="235"/>
                      <a:pt x="281" y="242"/>
                      <a:pt x="277" y="247"/>
                    </a:cubicBezTo>
                    <a:cubicBezTo>
                      <a:pt x="263" y="262"/>
                      <a:pt x="263" y="262"/>
                      <a:pt x="263" y="262"/>
                    </a:cubicBezTo>
                    <a:cubicBezTo>
                      <a:pt x="259" y="266"/>
                      <a:pt x="253" y="268"/>
                      <a:pt x="248" y="265"/>
                    </a:cubicBezTo>
                    <a:cubicBezTo>
                      <a:pt x="221" y="251"/>
                      <a:pt x="221" y="251"/>
                      <a:pt x="221" y="251"/>
                    </a:cubicBezTo>
                    <a:cubicBezTo>
                      <a:pt x="212" y="257"/>
                      <a:pt x="202" y="261"/>
                      <a:pt x="191" y="264"/>
                    </a:cubicBezTo>
                    <a:cubicBezTo>
                      <a:pt x="189" y="294"/>
                      <a:pt x="189" y="294"/>
                      <a:pt x="189" y="294"/>
                    </a:cubicBezTo>
                    <a:cubicBezTo>
                      <a:pt x="188" y="301"/>
                      <a:pt x="183" y="306"/>
                      <a:pt x="177" y="306"/>
                    </a:cubicBezTo>
                    <a:cubicBezTo>
                      <a:pt x="157" y="308"/>
                      <a:pt x="157" y="308"/>
                      <a:pt x="157" y="308"/>
                    </a:cubicBezTo>
                    <a:cubicBezTo>
                      <a:pt x="150" y="309"/>
                      <a:pt x="144" y="305"/>
                      <a:pt x="143" y="299"/>
                    </a:cubicBezTo>
                    <a:cubicBezTo>
                      <a:pt x="135" y="269"/>
                      <a:pt x="135" y="269"/>
                      <a:pt x="135" y="269"/>
                    </a:cubicBezTo>
                    <a:cubicBezTo>
                      <a:pt x="124" y="267"/>
                      <a:pt x="114" y="265"/>
                      <a:pt x="104" y="260"/>
                    </a:cubicBezTo>
                    <a:cubicBezTo>
                      <a:pt x="79" y="280"/>
                      <a:pt x="79" y="280"/>
                      <a:pt x="79" y="280"/>
                    </a:cubicBezTo>
                    <a:cubicBezTo>
                      <a:pt x="74" y="284"/>
                      <a:pt x="67" y="283"/>
                      <a:pt x="63" y="279"/>
                    </a:cubicBezTo>
                    <a:cubicBezTo>
                      <a:pt x="46" y="265"/>
                      <a:pt x="46" y="265"/>
                      <a:pt x="46" y="265"/>
                    </a:cubicBezTo>
                    <a:cubicBezTo>
                      <a:pt x="41" y="261"/>
                      <a:pt x="40" y="254"/>
                      <a:pt x="43" y="248"/>
                    </a:cubicBezTo>
                    <a:cubicBezTo>
                      <a:pt x="60" y="221"/>
                      <a:pt x="60" y="221"/>
                      <a:pt x="60" y="221"/>
                    </a:cubicBezTo>
                    <a:cubicBezTo>
                      <a:pt x="53" y="211"/>
                      <a:pt x="49" y="202"/>
                      <a:pt x="46" y="193"/>
                    </a:cubicBezTo>
                    <a:cubicBezTo>
                      <a:pt x="13" y="188"/>
                      <a:pt x="13" y="188"/>
                      <a:pt x="13" y="188"/>
                    </a:cubicBezTo>
                    <a:cubicBezTo>
                      <a:pt x="7" y="187"/>
                      <a:pt x="2" y="182"/>
                      <a:pt x="2" y="176"/>
                    </a:cubicBezTo>
                    <a:cubicBezTo>
                      <a:pt x="1" y="156"/>
                      <a:pt x="1" y="156"/>
                      <a:pt x="1" y="156"/>
                    </a:cubicBezTo>
                    <a:cubicBezTo>
                      <a:pt x="0" y="149"/>
                      <a:pt x="4" y="144"/>
                      <a:pt x="10" y="142"/>
                    </a:cubicBezTo>
                    <a:cubicBezTo>
                      <a:pt x="41" y="135"/>
                      <a:pt x="41" y="135"/>
                      <a:pt x="41" y="135"/>
                    </a:cubicBezTo>
                    <a:cubicBezTo>
                      <a:pt x="43" y="123"/>
                      <a:pt x="45" y="113"/>
                      <a:pt x="50" y="103"/>
                    </a:cubicBezTo>
                    <a:cubicBezTo>
                      <a:pt x="30" y="78"/>
                      <a:pt x="30" y="78"/>
                      <a:pt x="30" y="78"/>
                    </a:cubicBezTo>
                    <a:cubicBezTo>
                      <a:pt x="27" y="74"/>
                      <a:pt x="27" y="67"/>
                      <a:pt x="31" y="62"/>
                    </a:cubicBezTo>
                    <a:cubicBezTo>
                      <a:pt x="45" y="45"/>
                      <a:pt x="45" y="45"/>
                      <a:pt x="45" y="45"/>
                    </a:cubicBezTo>
                    <a:cubicBezTo>
                      <a:pt x="49" y="40"/>
                      <a:pt x="56" y="39"/>
                      <a:pt x="61" y="43"/>
                    </a:cubicBezTo>
                    <a:cubicBezTo>
                      <a:pt x="87" y="58"/>
                      <a:pt x="87" y="58"/>
                      <a:pt x="87" y="58"/>
                    </a:cubicBezTo>
                    <a:cubicBezTo>
                      <a:pt x="96" y="51"/>
                      <a:pt x="105" y="48"/>
                      <a:pt x="117" y="45"/>
                    </a:cubicBezTo>
                    <a:cubicBezTo>
                      <a:pt x="119" y="15"/>
                      <a:pt x="119" y="15"/>
                      <a:pt x="119" y="15"/>
                    </a:cubicBezTo>
                    <a:cubicBezTo>
                      <a:pt x="119" y="8"/>
                      <a:pt x="124" y="3"/>
                      <a:pt x="131" y="3"/>
                    </a:cubicBezTo>
                    <a:cubicBezTo>
                      <a:pt x="153" y="1"/>
                      <a:pt x="153" y="1"/>
                      <a:pt x="153" y="1"/>
                    </a:cubicBezTo>
                    <a:cubicBezTo>
                      <a:pt x="159" y="0"/>
                      <a:pt x="165" y="4"/>
                      <a:pt x="167" y="11"/>
                    </a:cubicBezTo>
                    <a:cubicBezTo>
                      <a:pt x="173" y="40"/>
                      <a:pt x="173" y="40"/>
                      <a:pt x="173" y="40"/>
                    </a:cubicBezTo>
                    <a:cubicBezTo>
                      <a:pt x="186" y="43"/>
                      <a:pt x="197" y="45"/>
                      <a:pt x="207" y="49"/>
                    </a:cubicBezTo>
                    <a:cubicBezTo>
                      <a:pt x="228" y="30"/>
                      <a:pt x="228" y="30"/>
                      <a:pt x="228" y="30"/>
                    </a:cubicBezTo>
                    <a:cubicBezTo>
                      <a:pt x="233" y="26"/>
                      <a:pt x="241" y="26"/>
                      <a:pt x="245" y="30"/>
                    </a:cubicBezTo>
                    <a:cubicBezTo>
                      <a:pt x="262" y="44"/>
                      <a:pt x="262" y="44"/>
                      <a:pt x="262" y="44"/>
                    </a:cubicBezTo>
                    <a:cubicBezTo>
                      <a:pt x="266" y="48"/>
                      <a:pt x="267" y="55"/>
                      <a:pt x="264" y="60"/>
                    </a:cubicBezTo>
                    <a:cubicBezTo>
                      <a:pt x="249" y="88"/>
                      <a:pt x="249" y="88"/>
                      <a:pt x="249" y="88"/>
                    </a:cubicBezTo>
                    <a:cubicBezTo>
                      <a:pt x="255" y="95"/>
                      <a:pt x="261" y="107"/>
                      <a:pt x="265" y="116"/>
                    </a:cubicBezTo>
                    <a:cubicBezTo>
                      <a:pt x="295" y="120"/>
                      <a:pt x="295" y="120"/>
                      <a:pt x="295" y="120"/>
                    </a:cubicBezTo>
                    <a:cubicBezTo>
                      <a:pt x="301" y="121"/>
                      <a:pt x="305" y="126"/>
                      <a:pt x="306" y="132"/>
                    </a:cubicBezTo>
                    <a:cubicBezTo>
                      <a:pt x="307" y="155"/>
                      <a:pt x="307" y="155"/>
                      <a:pt x="307" y="155"/>
                    </a:cubicBezTo>
                    <a:cubicBezTo>
                      <a:pt x="307" y="160"/>
                      <a:pt x="304" y="165"/>
                      <a:pt x="299" y="167"/>
                    </a:cubicBezTo>
                    <a:lnTo>
                      <a:pt x="269" y="175"/>
                    </a:lnTo>
                    <a:close/>
                    <a:moveTo>
                      <a:pt x="184" y="119"/>
                    </a:moveTo>
                    <a:cubicBezTo>
                      <a:pt x="166" y="104"/>
                      <a:pt x="137" y="107"/>
                      <a:pt x="120" y="126"/>
                    </a:cubicBezTo>
                    <a:cubicBezTo>
                      <a:pt x="105" y="144"/>
                      <a:pt x="107" y="172"/>
                      <a:pt x="126" y="190"/>
                    </a:cubicBezTo>
                    <a:cubicBezTo>
                      <a:pt x="145" y="205"/>
                      <a:pt x="173" y="203"/>
                      <a:pt x="188" y="183"/>
                    </a:cubicBezTo>
                    <a:cubicBezTo>
                      <a:pt x="206" y="165"/>
                      <a:pt x="203" y="137"/>
                      <a:pt x="184" y="119"/>
                    </a:cubicBezTo>
                    <a:close/>
                  </a:path>
                </a:pathLst>
              </a:custGeom>
              <a:solidFill>
                <a:srgbClr val="C9C9C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grpSp>
          <p:nvGrpSpPr>
            <p:cNvPr id="584" name="Google Shape;584;p40"/>
            <p:cNvGrpSpPr/>
            <p:nvPr/>
          </p:nvGrpSpPr>
          <p:grpSpPr>
            <a:xfrm>
              <a:off x="583736" y="2985386"/>
              <a:ext cx="418822" cy="418822"/>
              <a:chOff x="7997228" y="2468443"/>
              <a:chExt cx="2181488" cy="2174292"/>
            </a:xfrm>
          </p:grpSpPr>
          <p:sp>
            <p:nvSpPr>
              <p:cNvPr id="585" name="Google Shape;585;p40"/>
              <p:cNvSpPr/>
              <p:nvPr/>
            </p:nvSpPr>
            <p:spPr>
              <a:xfrm>
                <a:off x="7997228" y="2468443"/>
                <a:ext cx="2181488" cy="2174292"/>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586" name="Google Shape;586;p40"/>
              <p:cNvSpPr/>
              <p:nvPr/>
            </p:nvSpPr>
            <p:spPr>
              <a:xfrm>
                <a:off x="8108796" y="2576926"/>
                <a:ext cx="1958353" cy="1226220"/>
              </a:xfrm>
              <a:custGeom>
                <a:pathLst>
                  <a:path extrusionOk="0" h="2927" w="4659">
                    <a:moveTo>
                      <a:pt x="4556" y="1655"/>
                    </a:moveTo>
                    <a:cubicBezTo>
                      <a:pt x="4539" y="1579"/>
                      <a:pt x="4513" y="1510"/>
                      <a:pt x="4479" y="1434"/>
                    </a:cubicBezTo>
                    <a:cubicBezTo>
                      <a:pt x="4129" y="597"/>
                      <a:pt x="3300" y="0"/>
                      <a:pt x="2325" y="0"/>
                    </a:cubicBezTo>
                    <a:cubicBezTo>
                      <a:pt x="1274" y="0"/>
                      <a:pt x="376" y="708"/>
                      <a:pt x="94" y="1672"/>
                    </a:cubicBezTo>
                    <a:cubicBezTo>
                      <a:pt x="69" y="1749"/>
                      <a:pt x="52" y="1835"/>
                      <a:pt x="35" y="1920"/>
                    </a:cubicBezTo>
                    <a:cubicBezTo>
                      <a:pt x="9" y="2048"/>
                      <a:pt x="0" y="2184"/>
                      <a:pt x="0" y="2330"/>
                    </a:cubicBezTo>
                    <a:cubicBezTo>
                      <a:pt x="0" y="2381"/>
                      <a:pt x="0" y="2432"/>
                      <a:pt x="9" y="2492"/>
                    </a:cubicBezTo>
                    <a:cubicBezTo>
                      <a:pt x="9" y="2611"/>
                      <a:pt x="35" y="2731"/>
                      <a:pt x="60" y="2842"/>
                    </a:cubicBezTo>
                    <a:cubicBezTo>
                      <a:pt x="69" y="2893"/>
                      <a:pt x="111" y="2927"/>
                      <a:pt x="163" y="2927"/>
                    </a:cubicBezTo>
                    <a:cubicBezTo>
                      <a:pt x="163" y="2927"/>
                      <a:pt x="163" y="2927"/>
                      <a:pt x="4496" y="2927"/>
                    </a:cubicBezTo>
                    <a:cubicBezTo>
                      <a:pt x="4548" y="2927"/>
                      <a:pt x="4590" y="2893"/>
                      <a:pt x="4599" y="2842"/>
                    </a:cubicBezTo>
                    <a:cubicBezTo>
                      <a:pt x="4642" y="2679"/>
                      <a:pt x="4659" y="2500"/>
                      <a:pt x="4659" y="2330"/>
                    </a:cubicBezTo>
                    <a:cubicBezTo>
                      <a:pt x="4659" y="2091"/>
                      <a:pt x="4625" y="1869"/>
                      <a:pt x="4556" y="1655"/>
                    </a:cubicBezTo>
                    <a:close/>
                  </a:path>
                </a:pathLst>
              </a:custGeom>
              <a:solidFill>
                <a:srgbClr val="EDED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587" name="Google Shape;587;p40"/>
              <p:cNvSpPr/>
              <p:nvPr/>
            </p:nvSpPr>
            <p:spPr>
              <a:xfrm>
                <a:off x="8883089" y="2805204"/>
                <a:ext cx="653469" cy="966067"/>
              </a:xfrm>
              <a:custGeom>
                <a:pathLst>
                  <a:path extrusionOk="0" h="2306" w="1555">
                    <a:moveTo>
                      <a:pt x="1539" y="115"/>
                    </a:moveTo>
                    <a:cubicBezTo>
                      <a:pt x="1538" y="113"/>
                      <a:pt x="1537" y="112"/>
                      <a:pt x="1537" y="110"/>
                    </a:cubicBezTo>
                    <a:cubicBezTo>
                      <a:pt x="1522" y="82"/>
                      <a:pt x="1497" y="58"/>
                      <a:pt x="1467" y="43"/>
                    </a:cubicBezTo>
                    <a:cubicBezTo>
                      <a:pt x="1407" y="0"/>
                      <a:pt x="1321" y="26"/>
                      <a:pt x="1278" y="86"/>
                    </a:cubicBezTo>
                    <a:cubicBezTo>
                      <a:pt x="1278" y="86"/>
                      <a:pt x="1278" y="86"/>
                      <a:pt x="146" y="1617"/>
                    </a:cubicBezTo>
                    <a:cubicBezTo>
                      <a:pt x="0" y="1805"/>
                      <a:pt x="60" y="2078"/>
                      <a:pt x="266" y="2198"/>
                    </a:cubicBezTo>
                    <a:cubicBezTo>
                      <a:pt x="274" y="2202"/>
                      <a:pt x="282" y="2206"/>
                      <a:pt x="290" y="2210"/>
                    </a:cubicBezTo>
                    <a:cubicBezTo>
                      <a:pt x="500" y="2306"/>
                      <a:pt x="745" y="2219"/>
                      <a:pt x="836" y="2004"/>
                    </a:cubicBezTo>
                    <a:cubicBezTo>
                      <a:pt x="836" y="2004"/>
                      <a:pt x="836" y="2004"/>
                      <a:pt x="873" y="1911"/>
                    </a:cubicBezTo>
                    <a:cubicBezTo>
                      <a:pt x="880" y="1894"/>
                      <a:pt x="880" y="1894"/>
                      <a:pt x="880" y="1894"/>
                    </a:cubicBezTo>
                    <a:cubicBezTo>
                      <a:pt x="895" y="1856"/>
                      <a:pt x="895" y="1856"/>
                      <a:pt x="895" y="1856"/>
                    </a:cubicBezTo>
                    <a:cubicBezTo>
                      <a:pt x="911" y="1816"/>
                      <a:pt x="911" y="1816"/>
                      <a:pt x="911" y="1816"/>
                    </a:cubicBezTo>
                    <a:cubicBezTo>
                      <a:pt x="925" y="1783"/>
                      <a:pt x="925" y="1783"/>
                      <a:pt x="925" y="1783"/>
                    </a:cubicBezTo>
                    <a:cubicBezTo>
                      <a:pt x="951" y="1717"/>
                      <a:pt x="951" y="1717"/>
                      <a:pt x="951" y="1717"/>
                    </a:cubicBezTo>
                    <a:cubicBezTo>
                      <a:pt x="962" y="1689"/>
                      <a:pt x="962" y="1689"/>
                      <a:pt x="962" y="1689"/>
                    </a:cubicBezTo>
                    <a:cubicBezTo>
                      <a:pt x="989" y="1624"/>
                      <a:pt x="989" y="1624"/>
                      <a:pt x="989" y="1624"/>
                    </a:cubicBezTo>
                    <a:cubicBezTo>
                      <a:pt x="1009" y="1572"/>
                      <a:pt x="1009" y="1572"/>
                      <a:pt x="1009" y="1572"/>
                    </a:cubicBezTo>
                    <a:cubicBezTo>
                      <a:pt x="1030" y="1520"/>
                      <a:pt x="1030" y="1520"/>
                      <a:pt x="1030" y="1520"/>
                    </a:cubicBezTo>
                    <a:cubicBezTo>
                      <a:pt x="1067" y="1429"/>
                      <a:pt x="1067" y="1429"/>
                      <a:pt x="1067" y="1429"/>
                    </a:cubicBezTo>
                    <a:cubicBezTo>
                      <a:pt x="1109" y="1325"/>
                      <a:pt x="1158" y="1201"/>
                      <a:pt x="1217" y="1055"/>
                    </a:cubicBezTo>
                    <a:cubicBezTo>
                      <a:pt x="1288" y="877"/>
                      <a:pt x="1288" y="877"/>
                      <a:pt x="1288" y="877"/>
                    </a:cubicBezTo>
                    <a:cubicBezTo>
                      <a:pt x="1312" y="819"/>
                      <a:pt x="1312" y="819"/>
                      <a:pt x="1312" y="819"/>
                    </a:cubicBezTo>
                    <a:cubicBezTo>
                      <a:pt x="1377" y="657"/>
                      <a:pt x="1377" y="657"/>
                      <a:pt x="1377" y="657"/>
                    </a:cubicBezTo>
                    <a:cubicBezTo>
                      <a:pt x="1421" y="546"/>
                      <a:pt x="1421" y="546"/>
                      <a:pt x="1421" y="546"/>
                    </a:cubicBezTo>
                    <a:cubicBezTo>
                      <a:pt x="1460" y="449"/>
                      <a:pt x="1502" y="346"/>
                      <a:pt x="1546" y="235"/>
                    </a:cubicBezTo>
                    <a:cubicBezTo>
                      <a:pt x="1552" y="195"/>
                      <a:pt x="1552" y="195"/>
                      <a:pt x="1552" y="195"/>
                    </a:cubicBezTo>
                    <a:cubicBezTo>
                      <a:pt x="1555" y="175"/>
                      <a:pt x="1555" y="175"/>
                      <a:pt x="1555" y="175"/>
                    </a:cubicBezTo>
                    <a:cubicBezTo>
                      <a:pt x="1555" y="175"/>
                      <a:pt x="1555" y="175"/>
                      <a:pt x="1555" y="175"/>
                    </a:cubicBezTo>
                    <a:cubicBezTo>
                      <a:pt x="1555" y="155"/>
                      <a:pt x="1549" y="134"/>
                      <a:pt x="1539" y="115"/>
                    </a:cubicBezTo>
                    <a:cubicBezTo>
                      <a:pt x="1539" y="115"/>
                      <a:pt x="1539" y="115"/>
                      <a:pt x="1539" y="115"/>
                    </a:cubicBezTo>
                    <a:close/>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588" name="Google Shape;588;p40"/>
              <p:cNvSpPr/>
              <p:nvPr/>
            </p:nvSpPr>
            <p:spPr>
              <a:xfrm>
                <a:off x="8217280" y="2677697"/>
                <a:ext cx="1738816" cy="905912"/>
              </a:xfrm>
              <a:custGeom>
                <a:pathLst>
                  <a:path extrusionOk="0" h="784949" w="1506638">
                    <a:moveTo>
                      <a:pt x="1369290" y="712780"/>
                    </a:moveTo>
                    <a:cubicBezTo>
                      <a:pt x="1472028" y="712780"/>
                      <a:pt x="1472028" y="712780"/>
                      <a:pt x="1472028" y="712780"/>
                    </a:cubicBezTo>
                    <a:cubicBezTo>
                      <a:pt x="1490972" y="712780"/>
                      <a:pt x="1506638" y="728737"/>
                      <a:pt x="1506638" y="747233"/>
                    </a:cubicBezTo>
                    <a:cubicBezTo>
                      <a:pt x="1506638" y="759926"/>
                      <a:pt x="1500445" y="769355"/>
                      <a:pt x="1493887" y="775520"/>
                    </a:cubicBezTo>
                    <a:cubicBezTo>
                      <a:pt x="1487694" y="781685"/>
                      <a:pt x="1478586" y="784949"/>
                      <a:pt x="1472028" y="784949"/>
                    </a:cubicBezTo>
                    <a:cubicBezTo>
                      <a:pt x="1409730" y="784949"/>
                      <a:pt x="1409730" y="784949"/>
                      <a:pt x="1409730" y="784949"/>
                    </a:cubicBezTo>
                    <a:cubicBezTo>
                      <a:pt x="1369290" y="784949"/>
                      <a:pt x="1369290" y="784949"/>
                      <a:pt x="1369290" y="784949"/>
                    </a:cubicBezTo>
                    <a:cubicBezTo>
                      <a:pt x="1353625" y="784949"/>
                      <a:pt x="1337959" y="772256"/>
                      <a:pt x="1334680" y="756662"/>
                    </a:cubicBezTo>
                    <a:cubicBezTo>
                      <a:pt x="1334680" y="753760"/>
                      <a:pt x="1334680" y="750496"/>
                      <a:pt x="1334680" y="747233"/>
                    </a:cubicBezTo>
                    <a:cubicBezTo>
                      <a:pt x="1334680" y="734902"/>
                      <a:pt x="1344152" y="722209"/>
                      <a:pt x="1356539" y="716044"/>
                    </a:cubicBezTo>
                    <a:cubicBezTo>
                      <a:pt x="1359818" y="716044"/>
                      <a:pt x="1366011" y="712780"/>
                      <a:pt x="1369290" y="712780"/>
                    </a:cubicBezTo>
                    <a:close/>
                    <a:moveTo>
                      <a:pt x="34230" y="712780"/>
                    </a:moveTo>
                    <a:cubicBezTo>
                      <a:pt x="93586" y="712780"/>
                      <a:pt x="93586" y="712780"/>
                      <a:pt x="93586" y="712780"/>
                    </a:cubicBezTo>
                    <a:cubicBezTo>
                      <a:pt x="134370" y="712780"/>
                      <a:pt x="134370" y="712780"/>
                      <a:pt x="134370" y="712780"/>
                    </a:cubicBezTo>
                    <a:cubicBezTo>
                      <a:pt x="156219" y="712780"/>
                      <a:pt x="171513" y="728737"/>
                      <a:pt x="171513" y="747233"/>
                    </a:cubicBezTo>
                    <a:cubicBezTo>
                      <a:pt x="171513" y="769355"/>
                      <a:pt x="156219" y="784949"/>
                      <a:pt x="134370" y="784949"/>
                    </a:cubicBezTo>
                    <a:cubicBezTo>
                      <a:pt x="37507" y="784949"/>
                      <a:pt x="37507" y="784949"/>
                      <a:pt x="37507" y="784949"/>
                    </a:cubicBezTo>
                    <a:cubicBezTo>
                      <a:pt x="34230" y="784949"/>
                      <a:pt x="34230" y="784949"/>
                      <a:pt x="34230" y="784949"/>
                    </a:cubicBezTo>
                    <a:cubicBezTo>
                      <a:pt x="15658" y="784949"/>
                      <a:pt x="0" y="769355"/>
                      <a:pt x="0" y="747233"/>
                    </a:cubicBezTo>
                    <a:cubicBezTo>
                      <a:pt x="0" y="737803"/>
                      <a:pt x="3277" y="731638"/>
                      <a:pt x="9468" y="725473"/>
                    </a:cubicBezTo>
                    <a:cubicBezTo>
                      <a:pt x="15658" y="719308"/>
                      <a:pt x="25126" y="712780"/>
                      <a:pt x="34230" y="712780"/>
                    </a:cubicBezTo>
                    <a:close/>
                    <a:moveTo>
                      <a:pt x="131125" y="354163"/>
                    </a:moveTo>
                    <a:cubicBezTo>
                      <a:pt x="137320" y="354163"/>
                      <a:pt x="143514" y="357430"/>
                      <a:pt x="146430" y="360334"/>
                    </a:cubicBezTo>
                    <a:cubicBezTo>
                      <a:pt x="236437" y="413330"/>
                      <a:pt x="236437" y="413330"/>
                      <a:pt x="236437" y="413330"/>
                    </a:cubicBezTo>
                    <a:cubicBezTo>
                      <a:pt x="255022" y="425672"/>
                      <a:pt x="257937" y="444184"/>
                      <a:pt x="251742" y="463060"/>
                    </a:cubicBezTo>
                    <a:cubicBezTo>
                      <a:pt x="245547" y="475401"/>
                      <a:pt x="233157" y="481572"/>
                      <a:pt x="220768" y="481572"/>
                    </a:cubicBezTo>
                    <a:cubicBezTo>
                      <a:pt x="214573" y="481572"/>
                      <a:pt x="208378" y="478305"/>
                      <a:pt x="202183" y="475401"/>
                    </a:cubicBezTo>
                    <a:cubicBezTo>
                      <a:pt x="112540" y="422405"/>
                      <a:pt x="112540" y="422405"/>
                      <a:pt x="112540" y="422405"/>
                    </a:cubicBezTo>
                    <a:cubicBezTo>
                      <a:pt x="97235" y="410063"/>
                      <a:pt x="87761" y="391551"/>
                      <a:pt x="100151" y="373038"/>
                    </a:cubicBezTo>
                    <a:cubicBezTo>
                      <a:pt x="106345" y="360334"/>
                      <a:pt x="118735" y="354163"/>
                      <a:pt x="131125" y="354163"/>
                    </a:cubicBezTo>
                    <a:close/>
                    <a:moveTo>
                      <a:pt x="1377361" y="354163"/>
                    </a:moveTo>
                    <a:cubicBezTo>
                      <a:pt x="1390106" y="354163"/>
                      <a:pt x="1399210" y="360334"/>
                      <a:pt x="1405764" y="373038"/>
                    </a:cubicBezTo>
                    <a:cubicBezTo>
                      <a:pt x="1414868" y="391551"/>
                      <a:pt x="1408678" y="410063"/>
                      <a:pt x="1393019" y="422405"/>
                    </a:cubicBezTo>
                    <a:cubicBezTo>
                      <a:pt x="1302711" y="475401"/>
                      <a:pt x="1302711" y="475401"/>
                      <a:pt x="1302711" y="475401"/>
                    </a:cubicBezTo>
                    <a:cubicBezTo>
                      <a:pt x="1296520" y="478305"/>
                      <a:pt x="1289966" y="481572"/>
                      <a:pt x="1283775" y="481572"/>
                    </a:cubicBezTo>
                    <a:cubicBezTo>
                      <a:pt x="1271394" y="481572"/>
                      <a:pt x="1259013" y="475401"/>
                      <a:pt x="1255736" y="463060"/>
                    </a:cubicBezTo>
                    <a:cubicBezTo>
                      <a:pt x="1243355" y="444184"/>
                      <a:pt x="1249545" y="425672"/>
                      <a:pt x="1268117" y="413330"/>
                    </a:cubicBezTo>
                    <a:cubicBezTo>
                      <a:pt x="1358790" y="360334"/>
                      <a:pt x="1358790" y="360334"/>
                      <a:pt x="1358790" y="360334"/>
                    </a:cubicBezTo>
                    <a:cubicBezTo>
                      <a:pt x="1364980" y="357430"/>
                      <a:pt x="1368257" y="354163"/>
                      <a:pt x="1377361" y="354163"/>
                    </a:cubicBezTo>
                    <a:close/>
                    <a:moveTo>
                      <a:pt x="395969" y="93553"/>
                    </a:moveTo>
                    <a:cubicBezTo>
                      <a:pt x="408730" y="93553"/>
                      <a:pt x="421127" y="99732"/>
                      <a:pt x="427325" y="112092"/>
                    </a:cubicBezTo>
                    <a:cubicBezTo>
                      <a:pt x="480556" y="204784"/>
                      <a:pt x="480556" y="204784"/>
                      <a:pt x="480556" y="204784"/>
                    </a:cubicBezTo>
                    <a:cubicBezTo>
                      <a:pt x="490036" y="223686"/>
                      <a:pt x="483838" y="242225"/>
                      <a:pt x="464879" y="254584"/>
                    </a:cubicBezTo>
                    <a:cubicBezTo>
                      <a:pt x="458680" y="257492"/>
                      <a:pt x="455764" y="257492"/>
                      <a:pt x="449201" y="257492"/>
                    </a:cubicBezTo>
                    <a:cubicBezTo>
                      <a:pt x="436804" y="257492"/>
                      <a:pt x="424408" y="251312"/>
                      <a:pt x="418210" y="242225"/>
                    </a:cubicBezTo>
                    <a:cubicBezTo>
                      <a:pt x="364614" y="149169"/>
                      <a:pt x="364614" y="149169"/>
                      <a:pt x="364614" y="149169"/>
                    </a:cubicBezTo>
                    <a:cubicBezTo>
                      <a:pt x="355499" y="130630"/>
                      <a:pt x="361697" y="108820"/>
                      <a:pt x="377375" y="99732"/>
                    </a:cubicBezTo>
                    <a:cubicBezTo>
                      <a:pt x="383573" y="93553"/>
                      <a:pt x="389771" y="93553"/>
                      <a:pt x="395969" y="93553"/>
                    </a:cubicBezTo>
                    <a:close/>
                    <a:moveTo>
                      <a:pt x="751632" y="0"/>
                    </a:moveTo>
                    <a:cubicBezTo>
                      <a:pt x="773223" y="0"/>
                      <a:pt x="788958" y="15598"/>
                      <a:pt x="788958" y="34462"/>
                    </a:cubicBezTo>
                    <a:cubicBezTo>
                      <a:pt x="788958" y="143288"/>
                      <a:pt x="788958" y="143288"/>
                      <a:pt x="788958" y="143288"/>
                    </a:cubicBezTo>
                    <a:cubicBezTo>
                      <a:pt x="788958" y="162151"/>
                      <a:pt x="773223" y="177750"/>
                      <a:pt x="751632" y="177750"/>
                    </a:cubicBezTo>
                    <a:cubicBezTo>
                      <a:pt x="732969" y="177750"/>
                      <a:pt x="717234" y="162151"/>
                      <a:pt x="717234" y="143288"/>
                    </a:cubicBezTo>
                    <a:cubicBezTo>
                      <a:pt x="717234" y="34462"/>
                      <a:pt x="717234" y="34462"/>
                      <a:pt x="717234" y="34462"/>
                    </a:cubicBezTo>
                    <a:cubicBezTo>
                      <a:pt x="717234" y="15598"/>
                      <a:pt x="732969" y="0"/>
                      <a:pt x="751632" y="0"/>
                    </a:cubicBezTo>
                    <a:close/>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grpSp>
          <p:nvGrpSpPr>
            <p:cNvPr id="589" name="Google Shape;589;p40"/>
            <p:cNvGrpSpPr/>
            <p:nvPr/>
          </p:nvGrpSpPr>
          <p:grpSpPr>
            <a:xfrm>
              <a:off x="497971" y="3514791"/>
              <a:ext cx="590353" cy="440936"/>
              <a:chOff x="1323975" y="2904809"/>
              <a:chExt cx="3425826" cy="2558759"/>
            </a:xfrm>
          </p:grpSpPr>
          <p:sp>
            <p:nvSpPr>
              <p:cNvPr id="590" name="Google Shape;590;p40"/>
              <p:cNvSpPr/>
              <p:nvPr/>
            </p:nvSpPr>
            <p:spPr>
              <a:xfrm>
                <a:off x="3322639" y="3775075"/>
                <a:ext cx="1427162" cy="804863"/>
              </a:xfrm>
              <a:custGeom>
                <a:pathLst>
                  <a:path extrusionOk="0" h="286" w="509">
                    <a:moveTo>
                      <a:pt x="493" y="171"/>
                    </a:moveTo>
                    <a:cubicBezTo>
                      <a:pt x="503" y="165"/>
                      <a:pt x="509" y="154"/>
                      <a:pt x="509" y="143"/>
                    </a:cubicBezTo>
                    <a:cubicBezTo>
                      <a:pt x="509" y="132"/>
                      <a:pt x="503" y="121"/>
                      <a:pt x="493" y="115"/>
                    </a:cubicBezTo>
                    <a:cubicBezTo>
                      <a:pt x="302" y="5"/>
                      <a:pt x="302" y="5"/>
                      <a:pt x="302" y="5"/>
                    </a:cubicBezTo>
                    <a:cubicBezTo>
                      <a:pt x="292" y="0"/>
                      <a:pt x="280" y="0"/>
                      <a:pt x="270" y="5"/>
                    </a:cubicBezTo>
                    <a:cubicBezTo>
                      <a:pt x="260" y="11"/>
                      <a:pt x="254" y="22"/>
                      <a:pt x="254" y="33"/>
                    </a:cubicBezTo>
                    <a:cubicBezTo>
                      <a:pt x="254" y="53"/>
                      <a:pt x="254" y="53"/>
                      <a:pt x="254" y="53"/>
                    </a:cubicBezTo>
                    <a:cubicBezTo>
                      <a:pt x="0" y="53"/>
                      <a:pt x="0" y="53"/>
                      <a:pt x="0" y="53"/>
                    </a:cubicBezTo>
                    <a:cubicBezTo>
                      <a:pt x="0" y="231"/>
                      <a:pt x="0" y="231"/>
                      <a:pt x="0" y="231"/>
                    </a:cubicBezTo>
                    <a:cubicBezTo>
                      <a:pt x="254" y="231"/>
                      <a:pt x="254" y="231"/>
                      <a:pt x="254" y="231"/>
                    </a:cubicBezTo>
                    <a:cubicBezTo>
                      <a:pt x="254" y="253"/>
                      <a:pt x="254" y="253"/>
                      <a:pt x="254" y="253"/>
                    </a:cubicBezTo>
                    <a:cubicBezTo>
                      <a:pt x="254" y="264"/>
                      <a:pt x="260" y="275"/>
                      <a:pt x="270" y="281"/>
                    </a:cubicBezTo>
                    <a:cubicBezTo>
                      <a:pt x="280" y="286"/>
                      <a:pt x="292" y="286"/>
                      <a:pt x="302" y="281"/>
                    </a:cubicBezTo>
                    <a:lnTo>
                      <a:pt x="493" y="171"/>
                    </a:lnTo>
                    <a:close/>
                  </a:path>
                </a:pathLst>
              </a:custGeom>
              <a:solidFill>
                <a:srgbClr val="DBDBD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591" name="Google Shape;591;p40"/>
              <p:cNvSpPr/>
              <p:nvPr/>
            </p:nvSpPr>
            <p:spPr>
              <a:xfrm>
                <a:off x="2322512" y="3778594"/>
                <a:ext cx="2237859" cy="1684974"/>
              </a:xfrm>
              <a:custGeom>
                <a:pathLst>
                  <a:path extrusionOk="0" h="1684975" w="2237858">
                    <a:moveTo>
                      <a:pt x="806617" y="896595"/>
                    </a:moveTo>
                    <a:cubicBezTo>
                      <a:pt x="837472" y="896595"/>
                      <a:pt x="865521" y="921889"/>
                      <a:pt x="865521" y="955613"/>
                    </a:cubicBezTo>
                    <a:cubicBezTo>
                      <a:pt x="865521" y="955613"/>
                      <a:pt x="865521" y="955613"/>
                      <a:pt x="865521" y="1205737"/>
                    </a:cubicBezTo>
                    <a:cubicBezTo>
                      <a:pt x="865521" y="1231031"/>
                      <a:pt x="868326" y="1261945"/>
                      <a:pt x="876741" y="1284428"/>
                    </a:cubicBezTo>
                    <a:cubicBezTo>
                      <a:pt x="885156" y="1312532"/>
                      <a:pt x="893571" y="1335015"/>
                      <a:pt x="910401" y="1354687"/>
                    </a:cubicBezTo>
                    <a:cubicBezTo>
                      <a:pt x="938451" y="1399654"/>
                      <a:pt x="980526" y="1430568"/>
                      <a:pt x="1028210" y="1453051"/>
                    </a:cubicBezTo>
                    <a:cubicBezTo>
                      <a:pt x="1061870" y="1467103"/>
                      <a:pt x="1098335" y="1475534"/>
                      <a:pt x="1131995" y="1475534"/>
                    </a:cubicBezTo>
                    <a:cubicBezTo>
                      <a:pt x="1131995" y="1475534"/>
                      <a:pt x="1131995" y="1475534"/>
                      <a:pt x="2071663" y="1475534"/>
                    </a:cubicBezTo>
                    <a:cubicBezTo>
                      <a:pt x="2071663" y="1475534"/>
                      <a:pt x="2071663" y="1475534"/>
                      <a:pt x="2071663" y="1408085"/>
                    </a:cubicBezTo>
                    <a:cubicBezTo>
                      <a:pt x="2071663" y="1391222"/>
                      <a:pt x="2088493" y="1382791"/>
                      <a:pt x="2099713" y="1394033"/>
                    </a:cubicBezTo>
                    <a:cubicBezTo>
                      <a:pt x="2099713" y="1394033"/>
                      <a:pt x="2099713" y="1394033"/>
                      <a:pt x="2231547" y="1526121"/>
                    </a:cubicBezTo>
                    <a:cubicBezTo>
                      <a:pt x="2239962" y="1534552"/>
                      <a:pt x="2239962" y="1545793"/>
                      <a:pt x="2231547" y="1551414"/>
                    </a:cubicBezTo>
                    <a:cubicBezTo>
                      <a:pt x="2231547" y="1551414"/>
                      <a:pt x="2231547" y="1551414"/>
                      <a:pt x="2099713" y="1677881"/>
                    </a:cubicBezTo>
                    <a:cubicBezTo>
                      <a:pt x="2088493" y="1691933"/>
                      <a:pt x="2071663" y="1683502"/>
                      <a:pt x="2071663" y="1666640"/>
                    </a:cubicBezTo>
                    <a:cubicBezTo>
                      <a:pt x="2071663" y="1666640"/>
                      <a:pt x="2071663" y="1666640"/>
                      <a:pt x="2071663" y="1593570"/>
                    </a:cubicBezTo>
                    <a:cubicBezTo>
                      <a:pt x="2071663" y="1593570"/>
                      <a:pt x="2071663" y="1593570"/>
                      <a:pt x="1131995" y="1593570"/>
                    </a:cubicBezTo>
                    <a:cubicBezTo>
                      <a:pt x="1092725" y="1593570"/>
                      <a:pt x="1056260" y="1585139"/>
                      <a:pt x="1016990" y="1576708"/>
                    </a:cubicBezTo>
                    <a:cubicBezTo>
                      <a:pt x="983331" y="1565466"/>
                      <a:pt x="946866" y="1545793"/>
                      <a:pt x="918816" y="1526121"/>
                    </a:cubicBezTo>
                    <a:cubicBezTo>
                      <a:pt x="857106" y="1483965"/>
                      <a:pt x="806617" y="1424947"/>
                      <a:pt x="778567" y="1354687"/>
                    </a:cubicBezTo>
                    <a:cubicBezTo>
                      <a:pt x="756127" y="1309721"/>
                      <a:pt x="747712" y="1259134"/>
                      <a:pt x="747712" y="1205737"/>
                    </a:cubicBezTo>
                    <a:cubicBezTo>
                      <a:pt x="747712" y="1205737"/>
                      <a:pt x="747712" y="1205737"/>
                      <a:pt x="747712" y="955613"/>
                    </a:cubicBezTo>
                    <a:cubicBezTo>
                      <a:pt x="747712" y="921889"/>
                      <a:pt x="772957" y="896595"/>
                      <a:pt x="806617" y="896595"/>
                    </a:cubicBezTo>
                    <a:close/>
                    <a:moveTo>
                      <a:pt x="805602" y="0"/>
                    </a:moveTo>
                    <a:cubicBezTo>
                      <a:pt x="821040" y="0"/>
                      <a:pt x="836479" y="3518"/>
                      <a:pt x="850513" y="10553"/>
                    </a:cubicBezTo>
                    <a:cubicBezTo>
                      <a:pt x="850513" y="10553"/>
                      <a:pt x="850513" y="10553"/>
                      <a:pt x="1383839" y="320116"/>
                    </a:cubicBezTo>
                    <a:cubicBezTo>
                      <a:pt x="1411908" y="337001"/>
                      <a:pt x="1428750" y="367957"/>
                      <a:pt x="1428750" y="398914"/>
                    </a:cubicBezTo>
                    <a:cubicBezTo>
                      <a:pt x="1428750" y="429870"/>
                      <a:pt x="1411908" y="460826"/>
                      <a:pt x="1383839" y="477712"/>
                    </a:cubicBezTo>
                    <a:lnTo>
                      <a:pt x="850513" y="787274"/>
                    </a:lnTo>
                    <a:cubicBezTo>
                      <a:pt x="822444" y="801345"/>
                      <a:pt x="788760" y="801345"/>
                      <a:pt x="760690" y="787274"/>
                    </a:cubicBezTo>
                    <a:cubicBezTo>
                      <a:pt x="732620" y="770389"/>
                      <a:pt x="715779" y="739433"/>
                      <a:pt x="715779" y="708476"/>
                    </a:cubicBezTo>
                    <a:cubicBezTo>
                      <a:pt x="715779" y="708476"/>
                      <a:pt x="715779" y="708476"/>
                      <a:pt x="715779" y="646564"/>
                    </a:cubicBezTo>
                    <a:cubicBezTo>
                      <a:pt x="715779" y="646564"/>
                      <a:pt x="715779" y="646564"/>
                      <a:pt x="0" y="646564"/>
                    </a:cubicBezTo>
                    <a:cubicBezTo>
                      <a:pt x="0" y="646564"/>
                      <a:pt x="0" y="646564"/>
                      <a:pt x="0" y="145635"/>
                    </a:cubicBezTo>
                    <a:cubicBezTo>
                      <a:pt x="0" y="145635"/>
                      <a:pt x="0" y="145635"/>
                      <a:pt x="715779" y="145635"/>
                    </a:cubicBezTo>
                    <a:cubicBezTo>
                      <a:pt x="715779" y="145635"/>
                      <a:pt x="715779" y="145635"/>
                      <a:pt x="715779" y="89351"/>
                    </a:cubicBezTo>
                    <a:cubicBezTo>
                      <a:pt x="715779" y="58395"/>
                      <a:pt x="732620" y="27438"/>
                      <a:pt x="760690" y="10553"/>
                    </a:cubicBezTo>
                    <a:cubicBezTo>
                      <a:pt x="774725" y="3518"/>
                      <a:pt x="790163" y="0"/>
                      <a:pt x="805602" y="0"/>
                    </a:cubicBezTo>
                    <a:close/>
                  </a:path>
                </a:pathLst>
              </a:custGeom>
              <a:solidFill>
                <a:srgbClr val="C9C9C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592" name="Google Shape;592;p40"/>
              <p:cNvSpPr/>
              <p:nvPr/>
            </p:nvSpPr>
            <p:spPr>
              <a:xfrm>
                <a:off x="1323975" y="2904809"/>
                <a:ext cx="2230509" cy="1671612"/>
              </a:xfrm>
              <a:custGeom>
                <a:pathLst>
                  <a:path extrusionOk="0" h="1671611" w="2230509">
                    <a:moveTo>
                      <a:pt x="805602" y="873784"/>
                    </a:moveTo>
                    <a:cubicBezTo>
                      <a:pt x="821040" y="873784"/>
                      <a:pt x="836479" y="877302"/>
                      <a:pt x="850513" y="884337"/>
                    </a:cubicBezTo>
                    <a:cubicBezTo>
                      <a:pt x="850513" y="884337"/>
                      <a:pt x="850513" y="884337"/>
                      <a:pt x="1383839" y="1193900"/>
                    </a:cubicBezTo>
                    <a:cubicBezTo>
                      <a:pt x="1411908" y="1210785"/>
                      <a:pt x="1428750" y="1241741"/>
                      <a:pt x="1428750" y="1272698"/>
                    </a:cubicBezTo>
                    <a:cubicBezTo>
                      <a:pt x="1428750" y="1303654"/>
                      <a:pt x="1411908" y="1334610"/>
                      <a:pt x="1383839" y="1351496"/>
                    </a:cubicBezTo>
                    <a:lnTo>
                      <a:pt x="850513" y="1661058"/>
                    </a:lnTo>
                    <a:cubicBezTo>
                      <a:pt x="822444" y="1675129"/>
                      <a:pt x="788760" y="1675129"/>
                      <a:pt x="760690" y="1661058"/>
                    </a:cubicBezTo>
                    <a:cubicBezTo>
                      <a:pt x="732620" y="1644173"/>
                      <a:pt x="715779" y="1613217"/>
                      <a:pt x="715779" y="1582260"/>
                    </a:cubicBezTo>
                    <a:cubicBezTo>
                      <a:pt x="715779" y="1582260"/>
                      <a:pt x="715779" y="1582260"/>
                      <a:pt x="715779" y="1520348"/>
                    </a:cubicBezTo>
                    <a:cubicBezTo>
                      <a:pt x="715779" y="1520348"/>
                      <a:pt x="715779" y="1520348"/>
                      <a:pt x="89823" y="1520348"/>
                    </a:cubicBezTo>
                    <a:cubicBezTo>
                      <a:pt x="39298" y="1520348"/>
                      <a:pt x="0" y="1480949"/>
                      <a:pt x="0" y="1430293"/>
                    </a:cubicBezTo>
                    <a:cubicBezTo>
                      <a:pt x="0" y="1430293"/>
                      <a:pt x="0" y="1430293"/>
                      <a:pt x="0" y="1109474"/>
                    </a:cubicBezTo>
                    <a:cubicBezTo>
                      <a:pt x="0" y="1058818"/>
                      <a:pt x="39298" y="1019419"/>
                      <a:pt x="89823" y="1019419"/>
                    </a:cubicBezTo>
                    <a:cubicBezTo>
                      <a:pt x="89823" y="1019419"/>
                      <a:pt x="89823" y="1019419"/>
                      <a:pt x="715779" y="1019419"/>
                    </a:cubicBezTo>
                    <a:cubicBezTo>
                      <a:pt x="715779" y="1019419"/>
                      <a:pt x="715779" y="1019419"/>
                      <a:pt x="715779" y="963135"/>
                    </a:cubicBezTo>
                    <a:cubicBezTo>
                      <a:pt x="715779" y="932179"/>
                      <a:pt x="732620" y="901222"/>
                      <a:pt x="760690" y="884337"/>
                    </a:cubicBezTo>
                    <a:cubicBezTo>
                      <a:pt x="774725" y="877302"/>
                      <a:pt x="790163" y="873784"/>
                      <a:pt x="805602" y="873784"/>
                    </a:cubicBezTo>
                    <a:close/>
                    <a:moveTo>
                      <a:pt x="2071288" y="1344"/>
                    </a:moveTo>
                    <a:cubicBezTo>
                      <a:pt x="2077950" y="-1115"/>
                      <a:pt x="2086364" y="-412"/>
                      <a:pt x="2093376" y="5209"/>
                    </a:cubicBezTo>
                    <a:cubicBezTo>
                      <a:pt x="2093376" y="5209"/>
                      <a:pt x="2093376" y="5209"/>
                      <a:pt x="2225199" y="137317"/>
                    </a:cubicBezTo>
                    <a:cubicBezTo>
                      <a:pt x="2233613" y="145750"/>
                      <a:pt x="2230808" y="156993"/>
                      <a:pt x="2225199" y="162614"/>
                    </a:cubicBezTo>
                    <a:cubicBezTo>
                      <a:pt x="2225199" y="162614"/>
                      <a:pt x="2225199" y="162614"/>
                      <a:pt x="2093376" y="289101"/>
                    </a:cubicBezTo>
                    <a:cubicBezTo>
                      <a:pt x="2079352" y="303155"/>
                      <a:pt x="2059719" y="291912"/>
                      <a:pt x="2059719" y="275047"/>
                    </a:cubicBezTo>
                    <a:cubicBezTo>
                      <a:pt x="2059719" y="275047"/>
                      <a:pt x="2059719" y="275047"/>
                      <a:pt x="2059719" y="204777"/>
                    </a:cubicBezTo>
                    <a:cubicBezTo>
                      <a:pt x="2059719" y="204777"/>
                      <a:pt x="2059719" y="204777"/>
                      <a:pt x="780755" y="204777"/>
                    </a:cubicBezTo>
                    <a:cubicBezTo>
                      <a:pt x="755512" y="204777"/>
                      <a:pt x="724660" y="207587"/>
                      <a:pt x="702222" y="216020"/>
                    </a:cubicBezTo>
                    <a:cubicBezTo>
                      <a:pt x="674175" y="224452"/>
                      <a:pt x="651737" y="238506"/>
                      <a:pt x="632103" y="252560"/>
                    </a:cubicBezTo>
                    <a:cubicBezTo>
                      <a:pt x="587228" y="277858"/>
                      <a:pt x="556375" y="320020"/>
                      <a:pt x="533937" y="370614"/>
                    </a:cubicBezTo>
                    <a:cubicBezTo>
                      <a:pt x="519914" y="401533"/>
                      <a:pt x="511499" y="438074"/>
                      <a:pt x="511499" y="474614"/>
                    </a:cubicBezTo>
                    <a:cubicBezTo>
                      <a:pt x="511499" y="474614"/>
                      <a:pt x="511499" y="474614"/>
                      <a:pt x="514304" y="890614"/>
                    </a:cubicBezTo>
                    <a:cubicBezTo>
                      <a:pt x="514304" y="924344"/>
                      <a:pt x="489061" y="949641"/>
                      <a:pt x="455404" y="949641"/>
                    </a:cubicBezTo>
                    <a:cubicBezTo>
                      <a:pt x="424552" y="949641"/>
                      <a:pt x="396505" y="924344"/>
                      <a:pt x="396505" y="890614"/>
                    </a:cubicBezTo>
                    <a:cubicBezTo>
                      <a:pt x="396505" y="890614"/>
                      <a:pt x="396505" y="890614"/>
                      <a:pt x="393700" y="474614"/>
                    </a:cubicBezTo>
                    <a:cubicBezTo>
                      <a:pt x="393700" y="435263"/>
                      <a:pt x="402114" y="395912"/>
                      <a:pt x="410529" y="359371"/>
                    </a:cubicBezTo>
                    <a:cubicBezTo>
                      <a:pt x="424552" y="322830"/>
                      <a:pt x="441381" y="286290"/>
                      <a:pt x="461014" y="258182"/>
                    </a:cubicBezTo>
                    <a:cubicBezTo>
                      <a:pt x="503085" y="196344"/>
                      <a:pt x="561985" y="145750"/>
                      <a:pt x="632103" y="117641"/>
                    </a:cubicBezTo>
                    <a:cubicBezTo>
                      <a:pt x="679784" y="97966"/>
                      <a:pt x="727465" y="86723"/>
                      <a:pt x="780755" y="86723"/>
                    </a:cubicBezTo>
                    <a:cubicBezTo>
                      <a:pt x="780755" y="86723"/>
                      <a:pt x="780755" y="86723"/>
                      <a:pt x="2059719" y="86723"/>
                    </a:cubicBezTo>
                    <a:cubicBezTo>
                      <a:pt x="2059719" y="86723"/>
                      <a:pt x="2059719" y="86723"/>
                      <a:pt x="2059719" y="16452"/>
                    </a:cubicBezTo>
                    <a:cubicBezTo>
                      <a:pt x="2059719" y="9425"/>
                      <a:pt x="2064627" y="3804"/>
                      <a:pt x="2071288" y="1344"/>
                    </a:cubicBezTo>
                    <a:close/>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grpSp>
          <p:nvGrpSpPr>
            <p:cNvPr id="593" name="Google Shape;593;p40"/>
            <p:cNvGrpSpPr/>
            <p:nvPr/>
          </p:nvGrpSpPr>
          <p:grpSpPr>
            <a:xfrm>
              <a:off x="583736" y="4664062"/>
              <a:ext cx="418822" cy="418822"/>
              <a:chOff x="7752456" y="2265202"/>
              <a:chExt cx="2502564" cy="2502564"/>
            </a:xfrm>
          </p:grpSpPr>
          <p:sp>
            <p:nvSpPr>
              <p:cNvPr id="594" name="Google Shape;594;p40"/>
              <p:cNvSpPr/>
              <p:nvPr/>
            </p:nvSpPr>
            <p:spPr>
              <a:xfrm>
                <a:off x="7752456" y="2265202"/>
                <a:ext cx="2502564" cy="2502564"/>
              </a:xfrm>
              <a:prstGeom prst="ellipse">
                <a:avLst/>
              </a:prstGeom>
              <a:solidFill>
                <a:srgbClr val="DBDB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595" name="Google Shape;595;p40"/>
              <p:cNvSpPr/>
              <p:nvPr/>
            </p:nvSpPr>
            <p:spPr>
              <a:xfrm>
                <a:off x="7871626" y="2405401"/>
                <a:ext cx="2229174" cy="2222164"/>
              </a:xfrm>
              <a:custGeom>
                <a:pathLst>
                  <a:path extrusionOk="0" h="2222164" w="2229174">
                    <a:moveTo>
                      <a:pt x="1114587" y="1983825"/>
                    </a:moveTo>
                    <a:cubicBezTo>
                      <a:pt x="1137720" y="1983825"/>
                      <a:pt x="1156647" y="2002478"/>
                      <a:pt x="1156647" y="2025276"/>
                    </a:cubicBezTo>
                    <a:cubicBezTo>
                      <a:pt x="1156647" y="2180714"/>
                      <a:pt x="1156647" y="2180714"/>
                      <a:pt x="1156647" y="2180714"/>
                    </a:cubicBezTo>
                    <a:cubicBezTo>
                      <a:pt x="1156647" y="2203512"/>
                      <a:pt x="1137720" y="2222164"/>
                      <a:pt x="1114587" y="2222164"/>
                    </a:cubicBezTo>
                    <a:cubicBezTo>
                      <a:pt x="1089351" y="2222164"/>
                      <a:pt x="1072527" y="2203512"/>
                      <a:pt x="1072527" y="2180714"/>
                    </a:cubicBezTo>
                    <a:cubicBezTo>
                      <a:pt x="1072527" y="2025276"/>
                      <a:pt x="1072527" y="2025276"/>
                      <a:pt x="1072527" y="2025276"/>
                    </a:cubicBezTo>
                    <a:cubicBezTo>
                      <a:pt x="1072527" y="2002478"/>
                      <a:pt x="1089351" y="1983825"/>
                      <a:pt x="1114587" y="1983825"/>
                    </a:cubicBezTo>
                    <a:close/>
                    <a:moveTo>
                      <a:pt x="1567930" y="1864386"/>
                    </a:moveTo>
                    <a:cubicBezTo>
                      <a:pt x="1573374" y="1863715"/>
                      <a:pt x="1578786" y="1864163"/>
                      <a:pt x="1583871" y="1865568"/>
                    </a:cubicBezTo>
                    <a:cubicBezTo>
                      <a:pt x="1594042" y="1868379"/>
                      <a:pt x="1602909" y="1875024"/>
                      <a:pt x="1608125" y="1884225"/>
                    </a:cubicBezTo>
                    <a:cubicBezTo>
                      <a:pt x="1687404" y="2017123"/>
                      <a:pt x="1687404" y="2017123"/>
                      <a:pt x="1687404" y="2017123"/>
                    </a:cubicBezTo>
                    <a:cubicBezTo>
                      <a:pt x="1699922" y="2037569"/>
                      <a:pt x="1691577" y="2062105"/>
                      <a:pt x="1672800" y="2074372"/>
                    </a:cubicBezTo>
                    <a:cubicBezTo>
                      <a:pt x="1666541" y="2076417"/>
                      <a:pt x="1658196" y="2078461"/>
                      <a:pt x="1651937" y="2078461"/>
                    </a:cubicBezTo>
                    <a:cubicBezTo>
                      <a:pt x="1637333" y="2078461"/>
                      <a:pt x="1622729" y="2072327"/>
                      <a:pt x="1614383" y="2058015"/>
                    </a:cubicBezTo>
                    <a:cubicBezTo>
                      <a:pt x="1537190" y="1925117"/>
                      <a:pt x="1537190" y="1925117"/>
                      <a:pt x="1537190" y="1925117"/>
                    </a:cubicBezTo>
                    <a:cubicBezTo>
                      <a:pt x="1524672" y="1906715"/>
                      <a:pt x="1533017" y="1880136"/>
                      <a:pt x="1551794" y="1869913"/>
                    </a:cubicBezTo>
                    <a:cubicBezTo>
                      <a:pt x="1557010" y="1866846"/>
                      <a:pt x="1562486" y="1865057"/>
                      <a:pt x="1567930" y="1864386"/>
                    </a:cubicBezTo>
                    <a:close/>
                    <a:moveTo>
                      <a:pt x="661247" y="1864386"/>
                    </a:moveTo>
                    <a:cubicBezTo>
                      <a:pt x="666691" y="1865057"/>
                      <a:pt x="672167" y="1866846"/>
                      <a:pt x="677383" y="1869913"/>
                    </a:cubicBezTo>
                    <a:cubicBezTo>
                      <a:pt x="696160" y="1880136"/>
                      <a:pt x="704505" y="1906715"/>
                      <a:pt x="691987" y="1925117"/>
                    </a:cubicBezTo>
                    <a:cubicBezTo>
                      <a:pt x="614794" y="2058015"/>
                      <a:pt x="614794" y="2058015"/>
                      <a:pt x="614794" y="2058015"/>
                    </a:cubicBezTo>
                    <a:cubicBezTo>
                      <a:pt x="606448" y="2072327"/>
                      <a:pt x="591844" y="2078461"/>
                      <a:pt x="577240" y="2078461"/>
                    </a:cubicBezTo>
                    <a:cubicBezTo>
                      <a:pt x="570981" y="2078461"/>
                      <a:pt x="562636" y="2076417"/>
                      <a:pt x="556377" y="2074372"/>
                    </a:cubicBezTo>
                    <a:cubicBezTo>
                      <a:pt x="537600" y="2062105"/>
                      <a:pt x="529255" y="2037569"/>
                      <a:pt x="541773" y="2017123"/>
                    </a:cubicBezTo>
                    <a:cubicBezTo>
                      <a:pt x="621052" y="1884225"/>
                      <a:pt x="621052" y="1884225"/>
                      <a:pt x="621052" y="1884225"/>
                    </a:cubicBezTo>
                    <a:cubicBezTo>
                      <a:pt x="626268" y="1875024"/>
                      <a:pt x="635135" y="1868379"/>
                      <a:pt x="645306" y="1865568"/>
                    </a:cubicBezTo>
                    <a:cubicBezTo>
                      <a:pt x="650391" y="1864163"/>
                      <a:pt x="655803" y="1863715"/>
                      <a:pt x="661247" y="1864386"/>
                    </a:cubicBezTo>
                    <a:close/>
                    <a:moveTo>
                      <a:pt x="1897622" y="1528264"/>
                    </a:moveTo>
                    <a:cubicBezTo>
                      <a:pt x="1908042" y="1525372"/>
                      <a:pt x="1919504" y="1526424"/>
                      <a:pt x="1929925" y="1531681"/>
                    </a:cubicBezTo>
                    <a:cubicBezTo>
                      <a:pt x="2065388" y="1611595"/>
                      <a:pt x="2065388" y="1611595"/>
                      <a:pt x="2065388" y="1611595"/>
                    </a:cubicBezTo>
                    <a:cubicBezTo>
                      <a:pt x="2084144" y="1622110"/>
                      <a:pt x="2092480" y="1649449"/>
                      <a:pt x="2079976" y="1668376"/>
                    </a:cubicBezTo>
                    <a:cubicBezTo>
                      <a:pt x="2071640" y="1683097"/>
                      <a:pt x="2059136" y="1689406"/>
                      <a:pt x="2044547" y="1689406"/>
                    </a:cubicBezTo>
                    <a:cubicBezTo>
                      <a:pt x="2036211" y="1689406"/>
                      <a:pt x="2029959" y="1687303"/>
                      <a:pt x="2023707" y="1685200"/>
                    </a:cubicBezTo>
                    <a:cubicBezTo>
                      <a:pt x="1888244" y="1605286"/>
                      <a:pt x="1888244" y="1605286"/>
                      <a:pt x="1888244" y="1605286"/>
                    </a:cubicBezTo>
                    <a:cubicBezTo>
                      <a:pt x="1867403" y="1592668"/>
                      <a:pt x="1861151" y="1567432"/>
                      <a:pt x="1871571" y="1548505"/>
                    </a:cubicBezTo>
                    <a:cubicBezTo>
                      <a:pt x="1877823" y="1537990"/>
                      <a:pt x="1887202" y="1531156"/>
                      <a:pt x="1897622" y="1528264"/>
                    </a:cubicBezTo>
                    <a:close/>
                    <a:moveTo>
                      <a:pt x="331553" y="1528264"/>
                    </a:moveTo>
                    <a:cubicBezTo>
                      <a:pt x="341973" y="1531155"/>
                      <a:pt x="351352" y="1537990"/>
                      <a:pt x="357604" y="1548505"/>
                    </a:cubicBezTo>
                    <a:cubicBezTo>
                      <a:pt x="368024" y="1567432"/>
                      <a:pt x="361772" y="1592668"/>
                      <a:pt x="340931" y="1605286"/>
                    </a:cubicBezTo>
                    <a:cubicBezTo>
                      <a:pt x="205468" y="1685200"/>
                      <a:pt x="205468" y="1685200"/>
                      <a:pt x="205468" y="1685200"/>
                    </a:cubicBezTo>
                    <a:cubicBezTo>
                      <a:pt x="199216" y="1687303"/>
                      <a:pt x="192964" y="1689406"/>
                      <a:pt x="184628" y="1689406"/>
                    </a:cubicBezTo>
                    <a:cubicBezTo>
                      <a:pt x="170040" y="1689406"/>
                      <a:pt x="157535" y="1683097"/>
                      <a:pt x="149199" y="1668376"/>
                    </a:cubicBezTo>
                    <a:cubicBezTo>
                      <a:pt x="136695" y="1649449"/>
                      <a:pt x="145031" y="1622110"/>
                      <a:pt x="163787" y="1611595"/>
                    </a:cubicBezTo>
                    <a:cubicBezTo>
                      <a:pt x="299250" y="1531681"/>
                      <a:pt x="299250" y="1531681"/>
                      <a:pt x="299250" y="1531681"/>
                    </a:cubicBezTo>
                    <a:cubicBezTo>
                      <a:pt x="309671" y="1526424"/>
                      <a:pt x="321133" y="1525372"/>
                      <a:pt x="331553" y="1528264"/>
                    </a:cubicBezTo>
                    <a:close/>
                    <a:moveTo>
                      <a:pt x="2032285" y="1069023"/>
                    </a:moveTo>
                    <a:cubicBezTo>
                      <a:pt x="2187724" y="1069023"/>
                      <a:pt x="2187724" y="1069023"/>
                      <a:pt x="2187724" y="1069023"/>
                    </a:cubicBezTo>
                    <a:cubicBezTo>
                      <a:pt x="2210522" y="1069023"/>
                      <a:pt x="2229174" y="1087950"/>
                      <a:pt x="2229174" y="1111083"/>
                    </a:cubicBezTo>
                    <a:cubicBezTo>
                      <a:pt x="2229174" y="1134216"/>
                      <a:pt x="2210522" y="1153143"/>
                      <a:pt x="2187724" y="1153143"/>
                    </a:cubicBezTo>
                    <a:cubicBezTo>
                      <a:pt x="2032285" y="1153143"/>
                      <a:pt x="2032285" y="1153143"/>
                      <a:pt x="2032285" y="1153143"/>
                    </a:cubicBezTo>
                    <a:cubicBezTo>
                      <a:pt x="2009488" y="1153143"/>
                      <a:pt x="1990835" y="1134216"/>
                      <a:pt x="1990835" y="1111083"/>
                    </a:cubicBezTo>
                    <a:cubicBezTo>
                      <a:pt x="1990835" y="1087950"/>
                      <a:pt x="2009488" y="1069023"/>
                      <a:pt x="2032285" y="1069023"/>
                    </a:cubicBezTo>
                    <a:close/>
                    <a:moveTo>
                      <a:pt x="41450" y="1069023"/>
                    </a:moveTo>
                    <a:cubicBezTo>
                      <a:pt x="196889" y="1069023"/>
                      <a:pt x="196889" y="1069023"/>
                      <a:pt x="196889" y="1069023"/>
                    </a:cubicBezTo>
                    <a:cubicBezTo>
                      <a:pt x="219686" y="1069023"/>
                      <a:pt x="238339" y="1087950"/>
                      <a:pt x="238339" y="1111083"/>
                    </a:cubicBezTo>
                    <a:cubicBezTo>
                      <a:pt x="238339" y="1134216"/>
                      <a:pt x="219686" y="1153143"/>
                      <a:pt x="196889" y="1153143"/>
                    </a:cubicBezTo>
                    <a:cubicBezTo>
                      <a:pt x="41450" y="1153143"/>
                      <a:pt x="41450" y="1153143"/>
                      <a:pt x="41450" y="1153143"/>
                    </a:cubicBezTo>
                    <a:cubicBezTo>
                      <a:pt x="18652" y="1153143"/>
                      <a:pt x="0" y="1134216"/>
                      <a:pt x="0" y="1111083"/>
                    </a:cubicBezTo>
                    <a:cubicBezTo>
                      <a:pt x="0" y="1087950"/>
                      <a:pt x="18652" y="1069023"/>
                      <a:pt x="41450" y="1069023"/>
                    </a:cubicBezTo>
                    <a:close/>
                    <a:moveTo>
                      <a:pt x="2054967" y="536204"/>
                    </a:moveTo>
                    <a:cubicBezTo>
                      <a:pt x="2065388" y="539035"/>
                      <a:pt x="2074766" y="545728"/>
                      <a:pt x="2079976" y="556024"/>
                    </a:cubicBezTo>
                    <a:cubicBezTo>
                      <a:pt x="2092480" y="574557"/>
                      <a:pt x="2084144" y="601326"/>
                      <a:pt x="2065388" y="611622"/>
                    </a:cubicBezTo>
                    <a:cubicBezTo>
                      <a:pt x="1929925" y="689872"/>
                      <a:pt x="1929925" y="689872"/>
                      <a:pt x="1929925" y="689872"/>
                    </a:cubicBezTo>
                    <a:cubicBezTo>
                      <a:pt x="1923672" y="691931"/>
                      <a:pt x="1915336" y="693990"/>
                      <a:pt x="1909084" y="693990"/>
                    </a:cubicBezTo>
                    <a:cubicBezTo>
                      <a:pt x="1894496" y="693990"/>
                      <a:pt x="1879908" y="687813"/>
                      <a:pt x="1871571" y="673398"/>
                    </a:cubicBezTo>
                    <a:cubicBezTo>
                      <a:pt x="1861151" y="654865"/>
                      <a:pt x="1867403" y="630155"/>
                      <a:pt x="1888244" y="617800"/>
                    </a:cubicBezTo>
                    <a:cubicBezTo>
                      <a:pt x="2023707" y="539550"/>
                      <a:pt x="2023707" y="539550"/>
                      <a:pt x="2023707" y="539550"/>
                    </a:cubicBezTo>
                    <a:cubicBezTo>
                      <a:pt x="2033085" y="534402"/>
                      <a:pt x="2044547" y="533373"/>
                      <a:pt x="2054967" y="536204"/>
                    </a:cubicBezTo>
                    <a:close/>
                    <a:moveTo>
                      <a:pt x="174208" y="536204"/>
                    </a:moveTo>
                    <a:cubicBezTo>
                      <a:pt x="184628" y="533372"/>
                      <a:pt x="196090" y="534402"/>
                      <a:pt x="205468" y="539550"/>
                    </a:cubicBezTo>
                    <a:cubicBezTo>
                      <a:pt x="340931" y="617800"/>
                      <a:pt x="340931" y="617800"/>
                      <a:pt x="340931" y="617800"/>
                    </a:cubicBezTo>
                    <a:cubicBezTo>
                      <a:pt x="361772" y="630155"/>
                      <a:pt x="368024" y="654865"/>
                      <a:pt x="357604" y="673398"/>
                    </a:cubicBezTo>
                    <a:cubicBezTo>
                      <a:pt x="349267" y="687813"/>
                      <a:pt x="334679" y="693990"/>
                      <a:pt x="320091" y="693990"/>
                    </a:cubicBezTo>
                    <a:cubicBezTo>
                      <a:pt x="313839" y="693990"/>
                      <a:pt x="307587" y="691931"/>
                      <a:pt x="299250" y="689872"/>
                    </a:cubicBezTo>
                    <a:cubicBezTo>
                      <a:pt x="163787" y="611622"/>
                      <a:pt x="163787" y="611622"/>
                      <a:pt x="163787" y="611622"/>
                    </a:cubicBezTo>
                    <a:cubicBezTo>
                      <a:pt x="145031" y="601326"/>
                      <a:pt x="136695" y="574557"/>
                      <a:pt x="149199" y="556024"/>
                    </a:cubicBezTo>
                    <a:cubicBezTo>
                      <a:pt x="154409" y="545728"/>
                      <a:pt x="163787" y="539035"/>
                      <a:pt x="174208" y="536204"/>
                    </a:cubicBezTo>
                    <a:close/>
                    <a:moveTo>
                      <a:pt x="1116340" y="325966"/>
                    </a:moveTo>
                    <a:cubicBezTo>
                      <a:pt x="1164513" y="325966"/>
                      <a:pt x="1202213" y="363253"/>
                      <a:pt x="1202213" y="410898"/>
                    </a:cubicBezTo>
                    <a:cubicBezTo>
                      <a:pt x="1202213" y="852388"/>
                      <a:pt x="1202213" y="1017947"/>
                      <a:pt x="1202213" y="1080031"/>
                    </a:cubicBezTo>
                    <a:lnTo>
                      <a:pt x="1202213" y="1081429"/>
                    </a:lnTo>
                    <a:lnTo>
                      <a:pt x="1243463" y="1115603"/>
                    </a:lnTo>
                    <a:cubicBezTo>
                      <a:pt x="1588193" y="1401201"/>
                      <a:pt x="1588193" y="1401201"/>
                      <a:pt x="1588193" y="1401201"/>
                    </a:cubicBezTo>
                    <a:cubicBezTo>
                      <a:pt x="1625659" y="1430258"/>
                      <a:pt x="1629822" y="1484221"/>
                      <a:pt x="1600682" y="1521581"/>
                    </a:cubicBezTo>
                    <a:cubicBezTo>
                      <a:pt x="1584030" y="1542336"/>
                      <a:pt x="1559052" y="1552713"/>
                      <a:pt x="1534075" y="1552713"/>
                    </a:cubicBezTo>
                    <a:cubicBezTo>
                      <a:pt x="1515342" y="1552713"/>
                      <a:pt x="1494527" y="1546487"/>
                      <a:pt x="1479957" y="1531958"/>
                    </a:cubicBezTo>
                    <a:cubicBezTo>
                      <a:pt x="1061582" y="1185348"/>
                      <a:pt x="1061582" y="1185348"/>
                      <a:pt x="1061582" y="1185348"/>
                    </a:cubicBezTo>
                    <a:cubicBezTo>
                      <a:pt x="1052216" y="1177565"/>
                      <a:pt x="1044931" y="1168355"/>
                      <a:pt x="1039727" y="1158366"/>
                    </a:cubicBezTo>
                    <a:lnTo>
                      <a:pt x="1037704" y="1151532"/>
                    </a:lnTo>
                    <a:lnTo>
                      <a:pt x="1037110" y="1150653"/>
                    </a:lnTo>
                    <a:lnTo>
                      <a:pt x="1036424" y="1147205"/>
                    </a:lnTo>
                    <a:lnTo>
                      <a:pt x="1030360" y="1126715"/>
                    </a:lnTo>
                    <a:lnTo>
                      <a:pt x="1031007" y="1119996"/>
                    </a:lnTo>
                    <a:lnTo>
                      <a:pt x="1030467" y="1117282"/>
                    </a:lnTo>
                    <a:cubicBezTo>
                      <a:pt x="1030467" y="410898"/>
                      <a:pt x="1030467" y="410898"/>
                      <a:pt x="1030467" y="410898"/>
                    </a:cubicBezTo>
                    <a:cubicBezTo>
                      <a:pt x="1030467" y="363253"/>
                      <a:pt x="1068167" y="325966"/>
                      <a:pt x="1116340" y="325966"/>
                    </a:cubicBezTo>
                    <a:close/>
                    <a:moveTo>
                      <a:pt x="1640462" y="143705"/>
                    </a:moveTo>
                    <a:cubicBezTo>
                      <a:pt x="1650894" y="140849"/>
                      <a:pt x="1662369" y="141888"/>
                      <a:pt x="1672800" y="147080"/>
                    </a:cubicBezTo>
                    <a:cubicBezTo>
                      <a:pt x="1691577" y="159542"/>
                      <a:pt x="1699922" y="184467"/>
                      <a:pt x="1687404" y="205237"/>
                    </a:cubicBezTo>
                    <a:cubicBezTo>
                      <a:pt x="1608125" y="340244"/>
                      <a:pt x="1608125" y="340244"/>
                      <a:pt x="1608125" y="340244"/>
                    </a:cubicBezTo>
                    <a:cubicBezTo>
                      <a:pt x="1601866" y="352706"/>
                      <a:pt x="1587261" y="361014"/>
                      <a:pt x="1572657" y="361014"/>
                    </a:cubicBezTo>
                    <a:cubicBezTo>
                      <a:pt x="1566398" y="361014"/>
                      <a:pt x="1558053" y="358937"/>
                      <a:pt x="1551794" y="354783"/>
                    </a:cubicBezTo>
                    <a:cubicBezTo>
                      <a:pt x="1533017" y="344398"/>
                      <a:pt x="1524672" y="317397"/>
                      <a:pt x="1537190" y="298703"/>
                    </a:cubicBezTo>
                    <a:cubicBezTo>
                      <a:pt x="1614383" y="163696"/>
                      <a:pt x="1614383" y="163696"/>
                      <a:pt x="1614383" y="163696"/>
                    </a:cubicBezTo>
                    <a:cubicBezTo>
                      <a:pt x="1620642" y="153311"/>
                      <a:pt x="1630031" y="146561"/>
                      <a:pt x="1640462" y="143705"/>
                    </a:cubicBezTo>
                    <a:close/>
                    <a:moveTo>
                      <a:pt x="588715" y="143705"/>
                    </a:moveTo>
                    <a:cubicBezTo>
                      <a:pt x="599146" y="146561"/>
                      <a:pt x="608535" y="153311"/>
                      <a:pt x="614794" y="163696"/>
                    </a:cubicBezTo>
                    <a:cubicBezTo>
                      <a:pt x="691987" y="298703"/>
                      <a:pt x="691987" y="298703"/>
                      <a:pt x="691987" y="298703"/>
                    </a:cubicBezTo>
                    <a:cubicBezTo>
                      <a:pt x="704505" y="317397"/>
                      <a:pt x="696160" y="344398"/>
                      <a:pt x="677383" y="354783"/>
                    </a:cubicBezTo>
                    <a:cubicBezTo>
                      <a:pt x="671124" y="358937"/>
                      <a:pt x="662779" y="361014"/>
                      <a:pt x="656520" y="361014"/>
                    </a:cubicBezTo>
                    <a:cubicBezTo>
                      <a:pt x="641916" y="361014"/>
                      <a:pt x="627311" y="352706"/>
                      <a:pt x="621052" y="340244"/>
                    </a:cubicBezTo>
                    <a:cubicBezTo>
                      <a:pt x="541773" y="205237"/>
                      <a:pt x="541773" y="205237"/>
                      <a:pt x="541773" y="205237"/>
                    </a:cubicBezTo>
                    <a:cubicBezTo>
                      <a:pt x="529255" y="184467"/>
                      <a:pt x="537600" y="159542"/>
                      <a:pt x="556377" y="147080"/>
                    </a:cubicBezTo>
                    <a:cubicBezTo>
                      <a:pt x="566808" y="141888"/>
                      <a:pt x="578283" y="140849"/>
                      <a:pt x="588715" y="143705"/>
                    </a:cubicBezTo>
                    <a:close/>
                    <a:moveTo>
                      <a:pt x="1114587" y="0"/>
                    </a:moveTo>
                    <a:cubicBezTo>
                      <a:pt x="1137720" y="0"/>
                      <a:pt x="1156647" y="18652"/>
                      <a:pt x="1156647" y="41450"/>
                    </a:cubicBezTo>
                    <a:cubicBezTo>
                      <a:pt x="1156647" y="196889"/>
                      <a:pt x="1156647" y="196889"/>
                      <a:pt x="1156647" y="196889"/>
                    </a:cubicBezTo>
                    <a:cubicBezTo>
                      <a:pt x="1156647" y="219687"/>
                      <a:pt x="1137720" y="238339"/>
                      <a:pt x="1114587" y="238339"/>
                    </a:cubicBezTo>
                    <a:cubicBezTo>
                      <a:pt x="1089351" y="238339"/>
                      <a:pt x="1072527" y="219687"/>
                      <a:pt x="1072527" y="196889"/>
                    </a:cubicBezTo>
                    <a:cubicBezTo>
                      <a:pt x="1072527" y="41450"/>
                      <a:pt x="1072527" y="41450"/>
                      <a:pt x="1072527" y="41450"/>
                    </a:cubicBezTo>
                    <a:cubicBezTo>
                      <a:pt x="1072527" y="18652"/>
                      <a:pt x="1089351" y="0"/>
                      <a:pt x="1114587"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grpSp>
        <p:sp>
          <p:nvSpPr>
            <p:cNvPr id="596" name="Google Shape;596;p40"/>
            <p:cNvSpPr/>
            <p:nvPr/>
          </p:nvSpPr>
          <p:spPr>
            <a:xfrm>
              <a:off x="1442262" y="3038559"/>
              <a:ext cx="2693984" cy="1984133"/>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lang="en-US" sz="1600">
                  <a:solidFill>
                    <a:srgbClr val="262626"/>
                  </a:solidFill>
                  <a:latin typeface="Helvetica Neue"/>
                  <a:ea typeface="Helvetica Neue"/>
                  <a:cs typeface="Helvetica Neue"/>
                  <a:sym typeface="Helvetica Neue"/>
                </a:rPr>
                <a:t>Very compute intensive</a:t>
              </a:r>
              <a:endParaRPr/>
            </a:p>
            <a:p>
              <a:pPr indent="0" lvl="0" marL="0" marR="0" rtl="0" algn="l">
                <a:lnSpc>
                  <a:spcPct val="96000"/>
                </a:lnSpc>
                <a:spcBef>
                  <a:spcPts val="2700"/>
                </a:spcBef>
                <a:spcAft>
                  <a:spcPts val="0"/>
                </a:spcAft>
                <a:buNone/>
              </a:pPr>
              <a:r>
                <a:rPr lang="en-US" sz="1600">
                  <a:solidFill>
                    <a:srgbClr val="262626"/>
                  </a:solidFill>
                  <a:latin typeface="Helvetica Neue"/>
                  <a:ea typeface="Helvetica Neue"/>
                  <a:cs typeface="Helvetica Neue"/>
                  <a:sym typeface="Helvetica Neue"/>
                </a:rPr>
                <a:t>Complex concurrencies</a:t>
              </a:r>
              <a:endParaRPr/>
            </a:p>
            <a:p>
              <a:pPr indent="0" lvl="0" marL="0" marR="0" rtl="0" algn="l">
                <a:lnSpc>
                  <a:spcPct val="96000"/>
                </a:lnSpc>
                <a:spcBef>
                  <a:spcPts val="2700"/>
                </a:spcBef>
                <a:spcAft>
                  <a:spcPts val="0"/>
                </a:spcAft>
                <a:buNone/>
              </a:pPr>
              <a:r>
                <a:rPr lang="en-US" sz="1600">
                  <a:solidFill>
                    <a:srgbClr val="262626"/>
                  </a:solidFill>
                  <a:latin typeface="Helvetica Neue"/>
                  <a:ea typeface="Helvetica Neue"/>
                  <a:cs typeface="Helvetica Neue"/>
                  <a:sym typeface="Helvetica Neue"/>
                </a:rPr>
                <a:t>Real-time</a:t>
              </a:r>
              <a:endParaRPr/>
            </a:p>
            <a:p>
              <a:pPr indent="0" lvl="0" marL="0" marR="0" rtl="0" algn="l">
                <a:lnSpc>
                  <a:spcPct val="96000"/>
                </a:lnSpc>
                <a:spcBef>
                  <a:spcPts val="2700"/>
                </a:spcBef>
                <a:spcAft>
                  <a:spcPts val="0"/>
                </a:spcAft>
                <a:buNone/>
              </a:pPr>
              <a:r>
                <a:rPr lang="en-US" sz="1600">
                  <a:solidFill>
                    <a:srgbClr val="262626"/>
                  </a:solidFill>
                  <a:latin typeface="Helvetica Neue"/>
                  <a:ea typeface="Helvetica Neue"/>
                  <a:cs typeface="Helvetica Neue"/>
                  <a:sym typeface="Helvetica Neue"/>
                </a:rPr>
                <a:t>Always-on </a:t>
              </a:r>
              <a:endParaRPr/>
            </a:p>
          </p:txBody>
        </p:sp>
      </p:grpSp>
      <p:grpSp>
        <p:nvGrpSpPr>
          <p:cNvPr id="597" name="Google Shape;597;p40"/>
          <p:cNvGrpSpPr/>
          <p:nvPr/>
        </p:nvGrpSpPr>
        <p:grpSpPr>
          <a:xfrm>
            <a:off x="8118757" y="2017479"/>
            <a:ext cx="3789303" cy="3240161"/>
            <a:chOff x="8118757" y="2017479"/>
            <a:chExt cx="3789303" cy="3240161"/>
          </a:xfrm>
        </p:grpSpPr>
        <p:sp>
          <p:nvSpPr>
            <p:cNvPr id="598" name="Google Shape;598;p40"/>
            <p:cNvSpPr/>
            <p:nvPr/>
          </p:nvSpPr>
          <p:spPr>
            <a:xfrm>
              <a:off x="8118757" y="2017479"/>
              <a:ext cx="3789303" cy="749692"/>
            </a:xfrm>
            <a:prstGeom prst="rect">
              <a:avLst/>
            </a:prstGeom>
            <a:noFill/>
            <a:ln>
              <a:noFill/>
            </a:ln>
          </p:spPr>
          <p:txBody>
            <a:bodyPr anchorCtr="0" anchor="t" bIns="0" lIns="0" spcFirstLastPara="1" rIns="0" wrap="square" tIns="0">
              <a:noAutofit/>
            </a:bodyPr>
            <a:lstStyle/>
            <a:p>
              <a:pPr indent="0" lvl="0" marL="0" marR="0" rtl="0" algn="l">
                <a:lnSpc>
                  <a:spcPct val="87000"/>
                </a:lnSpc>
                <a:spcBef>
                  <a:spcPts val="0"/>
                </a:spcBef>
                <a:spcAft>
                  <a:spcPts val="0"/>
                </a:spcAft>
                <a:buNone/>
              </a:pPr>
              <a:r>
                <a:rPr lang="en-US" sz="2800">
                  <a:solidFill>
                    <a:schemeClr val="accent5"/>
                  </a:solidFill>
                  <a:latin typeface="Helvetica Neue"/>
                  <a:ea typeface="Helvetica Neue"/>
                  <a:cs typeface="Helvetica Neue"/>
                  <a:sym typeface="Helvetica Neue"/>
                </a:rPr>
                <a:t>Constrained </a:t>
              </a:r>
              <a:br>
                <a:rPr lang="en-US" sz="2800">
                  <a:solidFill>
                    <a:schemeClr val="accent5"/>
                  </a:solidFill>
                  <a:latin typeface="Helvetica Neue"/>
                  <a:ea typeface="Helvetica Neue"/>
                  <a:cs typeface="Helvetica Neue"/>
                  <a:sym typeface="Helvetica Neue"/>
                </a:rPr>
              </a:br>
              <a:r>
                <a:rPr lang="en-US" sz="2800">
                  <a:solidFill>
                    <a:schemeClr val="accent5"/>
                  </a:solidFill>
                  <a:latin typeface="Helvetica Neue"/>
                  <a:ea typeface="Helvetica Neue"/>
                  <a:cs typeface="Helvetica Neue"/>
                  <a:sym typeface="Helvetica Neue"/>
                </a:rPr>
                <a:t>mobile environment</a:t>
              </a:r>
              <a:endParaRPr/>
            </a:p>
          </p:txBody>
        </p:sp>
        <p:grpSp>
          <p:nvGrpSpPr>
            <p:cNvPr id="599" name="Google Shape;599;p40"/>
            <p:cNvGrpSpPr/>
            <p:nvPr/>
          </p:nvGrpSpPr>
          <p:grpSpPr>
            <a:xfrm>
              <a:off x="8186040" y="4668832"/>
              <a:ext cx="473622" cy="588808"/>
              <a:chOff x="7683500" y="2743439"/>
              <a:chExt cx="882624" cy="1097280"/>
            </a:xfrm>
          </p:grpSpPr>
          <p:sp>
            <p:nvSpPr>
              <p:cNvPr id="600" name="Google Shape;600;p40"/>
              <p:cNvSpPr/>
              <p:nvPr/>
            </p:nvSpPr>
            <p:spPr>
              <a:xfrm>
                <a:off x="8164532" y="2743439"/>
                <a:ext cx="212628" cy="10580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40"/>
              <p:cNvSpPr/>
              <p:nvPr/>
            </p:nvSpPr>
            <p:spPr>
              <a:xfrm>
                <a:off x="8165546" y="2882712"/>
                <a:ext cx="212289" cy="104793"/>
              </a:xfrm>
              <a:prstGeom prst="rect">
                <a:avLst/>
              </a:prstGeom>
              <a:solidFill>
                <a:srgbClr val="9CC2E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2" name="Google Shape;602;p40"/>
              <p:cNvSpPr/>
              <p:nvPr/>
            </p:nvSpPr>
            <p:spPr>
              <a:xfrm>
                <a:off x="8164532" y="3026379"/>
                <a:ext cx="212628" cy="105807"/>
              </a:xfrm>
              <a:prstGeom prst="rect">
                <a:avLst/>
              </a:prstGeom>
              <a:solidFill>
                <a:srgbClr val="BBD6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40"/>
              <p:cNvSpPr/>
              <p:nvPr/>
            </p:nvSpPr>
            <p:spPr>
              <a:xfrm>
                <a:off x="8164532" y="3167342"/>
                <a:ext cx="212628" cy="105807"/>
              </a:xfrm>
              <a:prstGeom prst="rect">
                <a:avLst/>
              </a:prstGeom>
              <a:solidFill>
                <a:srgbClr val="BBD6EE">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40"/>
              <p:cNvSpPr/>
              <p:nvPr/>
            </p:nvSpPr>
            <p:spPr>
              <a:xfrm>
                <a:off x="8164532" y="3309319"/>
                <a:ext cx="212628" cy="105469"/>
              </a:xfrm>
              <a:prstGeom prst="rect">
                <a:avLst/>
              </a:prstGeom>
              <a:solidFill>
                <a:srgbClr val="BBD6EE">
                  <a:alpha val="5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5" name="Google Shape;605;p40"/>
              <p:cNvSpPr/>
              <p:nvPr/>
            </p:nvSpPr>
            <p:spPr>
              <a:xfrm>
                <a:off x="8164532" y="3451972"/>
                <a:ext cx="212628" cy="105807"/>
              </a:xfrm>
              <a:prstGeom prst="rect">
                <a:avLst/>
              </a:prstGeom>
              <a:solidFill>
                <a:srgbClr val="BBD6EE">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6" name="Google Shape;606;p40"/>
              <p:cNvSpPr/>
              <p:nvPr/>
            </p:nvSpPr>
            <p:spPr>
              <a:xfrm>
                <a:off x="7881592" y="3167342"/>
                <a:ext cx="212289" cy="10580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7" name="Google Shape;607;p40"/>
              <p:cNvSpPr/>
              <p:nvPr/>
            </p:nvSpPr>
            <p:spPr>
              <a:xfrm>
                <a:off x="7881592" y="3309319"/>
                <a:ext cx="212289" cy="105469"/>
              </a:xfrm>
              <a:prstGeom prst="rect">
                <a:avLst/>
              </a:prstGeom>
              <a:solidFill>
                <a:srgbClr val="9CC2E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p40"/>
              <p:cNvSpPr/>
              <p:nvPr/>
            </p:nvSpPr>
            <p:spPr>
              <a:xfrm>
                <a:off x="7881592" y="3451972"/>
                <a:ext cx="212289" cy="105807"/>
              </a:xfrm>
              <a:prstGeom prst="rect">
                <a:avLst/>
              </a:prstGeom>
              <a:solidFill>
                <a:srgbClr val="BBD6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9" name="Google Shape;609;p40"/>
              <p:cNvSpPr/>
              <p:nvPr/>
            </p:nvSpPr>
            <p:spPr>
              <a:xfrm>
                <a:off x="7881592" y="3592935"/>
                <a:ext cx="212289" cy="105807"/>
              </a:xfrm>
              <a:prstGeom prst="rect">
                <a:avLst/>
              </a:prstGeom>
              <a:solidFill>
                <a:srgbClr val="BBD6EE">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0" name="Google Shape;610;p40"/>
              <p:cNvSpPr/>
              <p:nvPr/>
            </p:nvSpPr>
            <p:spPr>
              <a:xfrm>
                <a:off x="7881592" y="3734912"/>
                <a:ext cx="212289" cy="105807"/>
              </a:xfrm>
              <a:prstGeom prst="rect">
                <a:avLst/>
              </a:prstGeom>
              <a:solidFill>
                <a:srgbClr val="BBD6EE">
                  <a:alpha val="5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40"/>
              <p:cNvSpPr/>
              <p:nvPr/>
            </p:nvSpPr>
            <p:spPr>
              <a:xfrm>
                <a:off x="8003624" y="3323517"/>
                <a:ext cx="80454" cy="80454"/>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2" name="Google Shape;612;p40"/>
              <p:cNvSpPr/>
              <p:nvPr/>
            </p:nvSpPr>
            <p:spPr>
              <a:xfrm>
                <a:off x="8282846" y="2888120"/>
                <a:ext cx="283278" cy="515850"/>
              </a:xfrm>
              <a:custGeom>
                <a:pathLst>
                  <a:path extrusionOk="0" h="571" w="313">
                    <a:moveTo>
                      <a:pt x="313" y="288"/>
                    </a:moveTo>
                    <a:cubicBezTo>
                      <a:pt x="313" y="219"/>
                      <a:pt x="286" y="154"/>
                      <a:pt x="238" y="106"/>
                    </a:cubicBezTo>
                    <a:cubicBezTo>
                      <a:pt x="195" y="63"/>
                      <a:pt x="141" y="38"/>
                      <a:pt x="82" y="32"/>
                    </a:cubicBezTo>
                    <a:cubicBezTo>
                      <a:pt x="82" y="8"/>
                      <a:pt x="82" y="8"/>
                      <a:pt x="82" y="8"/>
                    </a:cubicBezTo>
                    <a:cubicBezTo>
                      <a:pt x="82" y="2"/>
                      <a:pt x="76" y="0"/>
                      <a:pt x="72" y="3"/>
                    </a:cubicBezTo>
                    <a:cubicBezTo>
                      <a:pt x="27" y="47"/>
                      <a:pt x="27" y="47"/>
                      <a:pt x="27" y="47"/>
                    </a:cubicBezTo>
                    <a:cubicBezTo>
                      <a:pt x="24" y="49"/>
                      <a:pt x="24" y="53"/>
                      <a:pt x="27" y="56"/>
                    </a:cubicBezTo>
                    <a:cubicBezTo>
                      <a:pt x="72" y="101"/>
                      <a:pt x="72" y="101"/>
                      <a:pt x="72" y="101"/>
                    </a:cubicBezTo>
                    <a:cubicBezTo>
                      <a:pt x="76" y="105"/>
                      <a:pt x="83" y="102"/>
                      <a:pt x="83" y="96"/>
                    </a:cubicBezTo>
                    <a:cubicBezTo>
                      <a:pt x="83" y="72"/>
                      <a:pt x="83" y="72"/>
                      <a:pt x="83" y="72"/>
                    </a:cubicBezTo>
                    <a:cubicBezTo>
                      <a:pt x="190" y="85"/>
                      <a:pt x="273" y="177"/>
                      <a:pt x="273" y="288"/>
                    </a:cubicBezTo>
                    <a:cubicBezTo>
                      <a:pt x="273" y="399"/>
                      <a:pt x="190" y="491"/>
                      <a:pt x="82" y="504"/>
                    </a:cubicBezTo>
                    <a:cubicBezTo>
                      <a:pt x="75" y="491"/>
                      <a:pt x="60" y="482"/>
                      <a:pt x="44" y="482"/>
                    </a:cubicBezTo>
                    <a:cubicBezTo>
                      <a:pt x="19" y="482"/>
                      <a:pt x="0" y="502"/>
                      <a:pt x="0" y="526"/>
                    </a:cubicBezTo>
                    <a:cubicBezTo>
                      <a:pt x="0" y="551"/>
                      <a:pt x="19" y="571"/>
                      <a:pt x="44" y="571"/>
                    </a:cubicBezTo>
                    <a:cubicBezTo>
                      <a:pt x="62" y="571"/>
                      <a:pt x="78" y="560"/>
                      <a:pt x="85" y="544"/>
                    </a:cubicBezTo>
                    <a:cubicBezTo>
                      <a:pt x="143" y="538"/>
                      <a:pt x="196" y="512"/>
                      <a:pt x="238" y="470"/>
                    </a:cubicBezTo>
                    <a:cubicBezTo>
                      <a:pt x="286" y="422"/>
                      <a:pt x="313" y="357"/>
                      <a:pt x="313" y="288"/>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3" name="Google Shape;613;p40"/>
              <p:cNvSpPr/>
              <p:nvPr/>
            </p:nvSpPr>
            <p:spPr>
              <a:xfrm>
                <a:off x="7683500" y="3315404"/>
                <a:ext cx="283954" cy="514160"/>
              </a:xfrm>
              <a:custGeom>
                <a:pathLst>
                  <a:path extrusionOk="0" h="569" w="314">
                    <a:moveTo>
                      <a:pt x="270" y="480"/>
                    </a:moveTo>
                    <a:cubicBezTo>
                      <a:pt x="253" y="480"/>
                      <a:pt x="238" y="489"/>
                      <a:pt x="230" y="503"/>
                    </a:cubicBezTo>
                    <a:cubicBezTo>
                      <a:pt x="123" y="490"/>
                      <a:pt x="40" y="398"/>
                      <a:pt x="40" y="287"/>
                    </a:cubicBezTo>
                    <a:cubicBezTo>
                      <a:pt x="40" y="171"/>
                      <a:pt x="132" y="76"/>
                      <a:pt x="246" y="70"/>
                    </a:cubicBezTo>
                    <a:cubicBezTo>
                      <a:pt x="247" y="97"/>
                      <a:pt x="247" y="97"/>
                      <a:pt x="247" y="97"/>
                    </a:cubicBezTo>
                    <a:cubicBezTo>
                      <a:pt x="247" y="102"/>
                      <a:pt x="254" y="105"/>
                      <a:pt x="257" y="101"/>
                    </a:cubicBezTo>
                    <a:cubicBezTo>
                      <a:pt x="301" y="56"/>
                      <a:pt x="301" y="56"/>
                      <a:pt x="301" y="56"/>
                    </a:cubicBezTo>
                    <a:cubicBezTo>
                      <a:pt x="304" y="54"/>
                      <a:pt x="304" y="50"/>
                      <a:pt x="301" y="48"/>
                    </a:cubicBezTo>
                    <a:cubicBezTo>
                      <a:pt x="255" y="4"/>
                      <a:pt x="255" y="4"/>
                      <a:pt x="255" y="4"/>
                    </a:cubicBezTo>
                    <a:cubicBezTo>
                      <a:pt x="251" y="0"/>
                      <a:pt x="244" y="3"/>
                      <a:pt x="244" y="8"/>
                    </a:cubicBezTo>
                    <a:cubicBezTo>
                      <a:pt x="245" y="30"/>
                      <a:pt x="245" y="30"/>
                      <a:pt x="245" y="30"/>
                    </a:cubicBezTo>
                    <a:cubicBezTo>
                      <a:pt x="181" y="33"/>
                      <a:pt x="121" y="60"/>
                      <a:pt x="76" y="105"/>
                    </a:cubicBezTo>
                    <a:cubicBezTo>
                      <a:pt x="27" y="154"/>
                      <a:pt x="0" y="218"/>
                      <a:pt x="0" y="287"/>
                    </a:cubicBezTo>
                    <a:cubicBezTo>
                      <a:pt x="0" y="356"/>
                      <a:pt x="27" y="421"/>
                      <a:pt x="76" y="470"/>
                    </a:cubicBezTo>
                    <a:cubicBezTo>
                      <a:pt x="118" y="512"/>
                      <a:pt x="171" y="537"/>
                      <a:pt x="230" y="544"/>
                    </a:cubicBezTo>
                    <a:cubicBezTo>
                      <a:pt x="237" y="558"/>
                      <a:pt x="252" y="569"/>
                      <a:pt x="270" y="569"/>
                    </a:cubicBezTo>
                    <a:cubicBezTo>
                      <a:pt x="294" y="569"/>
                      <a:pt x="314" y="549"/>
                      <a:pt x="314" y="524"/>
                    </a:cubicBezTo>
                    <a:cubicBezTo>
                      <a:pt x="314" y="500"/>
                      <a:pt x="294" y="480"/>
                      <a:pt x="270" y="48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614" name="Google Shape;614;p40"/>
            <p:cNvGrpSpPr/>
            <p:nvPr/>
          </p:nvGrpSpPr>
          <p:grpSpPr>
            <a:xfrm>
              <a:off x="8213513" y="3064621"/>
              <a:ext cx="418676" cy="418822"/>
              <a:chOff x="1685455" y="2920967"/>
              <a:chExt cx="2703776" cy="2704718"/>
            </a:xfrm>
          </p:grpSpPr>
          <p:sp>
            <p:nvSpPr>
              <p:cNvPr id="615" name="Google Shape;615;p40"/>
              <p:cNvSpPr/>
              <p:nvPr/>
            </p:nvSpPr>
            <p:spPr>
              <a:xfrm>
                <a:off x="1685455" y="2920967"/>
                <a:ext cx="2703776" cy="2704718"/>
              </a:xfrm>
              <a:prstGeom prst="ellipse">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6" name="Google Shape;616;p40"/>
              <p:cNvSpPr/>
              <p:nvPr/>
            </p:nvSpPr>
            <p:spPr>
              <a:xfrm>
                <a:off x="2714995" y="3144276"/>
                <a:ext cx="644696" cy="2258094"/>
              </a:xfrm>
              <a:custGeom>
                <a:pathLst>
                  <a:path extrusionOk="0" h="544" w="155">
                    <a:moveTo>
                      <a:pt x="119" y="401"/>
                    </a:moveTo>
                    <a:cubicBezTo>
                      <a:pt x="119" y="41"/>
                      <a:pt x="119" y="41"/>
                      <a:pt x="119" y="41"/>
                    </a:cubicBezTo>
                    <a:cubicBezTo>
                      <a:pt x="119" y="19"/>
                      <a:pt x="101" y="0"/>
                      <a:pt x="78" y="0"/>
                    </a:cubicBezTo>
                    <a:cubicBezTo>
                      <a:pt x="55" y="0"/>
                      <a:pt x="36" y="19"/>
                      <a:pt x="36" y="41"/>
                    </a:cubicBezTo>
                    <a:cubicBezTo>
                      <a:pt x="36" y="401"/>
                      <a:pt x="36" y="401"/>
                      <a:pt x="36" y="401"/>
                    </a:cubicBezTo>
                    <a:cubicBezTo>
                      <a:pt x="14" y="415"/>
                      <a:pt x="0" y="440"/>
                      <a:pt x="0" y="466"/>
                    </a:cubicBezTo>
                    <a:cubicBezTo>
                      <a:pt x="0" y="509"/>
                      <a:pt x="35" y="544"/>
                      <a:pt x="78" y="544"/>
                    </a:cubicBezTo>
                    <a:cubicBezTo>
                      <a:pt x="121" y="544"/>
                      <a:pt x="155" y="509"/>
                      <a:pt x="155" y="466"/>
                    </a:cubicBezTo>
                    <a:cubicBezTo>
                      <a:pt x="155" y="440"/>
                      <a:pt x="142" y="415"/>
                      <a:pt x="119" y="401"/>
                    </a:cubicBezTo>
                    <a:close/>
                    <a:moveTo>
                      <a:pt x="78" y="21"/>
                    </a:moveTo>
                    <a:cubicBezTo>
                      <a:pt x="89" y="21"/>
                      <a:pt x="98" y="30"/>
                      <a:pt x="98" y="41"/>
                    </a:cubicBezTo>
                    <a:cubicBezTo>
                      <a:pt x="98" y="162"/>
                      <a:pt x="98" y="162"/>
                      <a:pt x="98" y="162"/>
                    </a:cubicBezTo>
                    <a:cubicBezTo>
                      <a:pt x="58" y="162"/>
                      <a:pt x="58" y="162"/>
                      <a:pt x="58" y="162"/>
                    </a:cubicBezTo>
                    <a:cubicBezTo>
                      <a:pt x="58" y="41"/>
                      <a:pt x="58" y="41"/>
                      <a:pt x="58" y="41"/>
                    </a:cubicBezTo>
                    <a:cubicBezTo>
                      <a:pt x="58" y="30"/>
                      <a:pt x="67" y="21"/>
                      <a:pt x="78" y="21"/>
                    </a:cubicBezTo>
                    <a:close/>
                  </a:path>
                </a:pathLst>
              </a:custGeom>
              <a:solidFill>
                <a:srgbClr val="5A9B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grpSp>
          <p:nvGrpSpPr>
            <p:cNvPr id="617" name="Google Shape;617;p40"/>
            <p:cNvGrpSpPr/>
            <p:nvPr/>
          </p:nvGrpSpPr>
          <p:grpSpPr>
            <a:xfrm>
              <a:off x="8339216" y="3868659"/>
              <a:ext cx="167271" cy="418822"/>
              <a:chOff x="4297253" y="2837950"/>
              <a:chExt cx="751045" cy="1880509"/>
            </a:xfrm>
          </p:grpSpPr>
          <p:grpSp>
            <p:nvGrpSpPr>
              <p:cNvPr id="618" name="Google Shape;618;p40"/>
              <p:cNvGrpSpPr/>
              <p:nvPr/>
            </p:nvGrpSpPr>
            <p:grpSpPr>
              <a:xfrm>
                <a:off x="4297253" y="2837950"/>
                <a:ext cx="751045" cy="1880509"/>
                <a:chOff x="10015551" y="2837950"/>
                <a:chExt cx="751045" cy="1880509"/>
              </a:xfrm>
            </p:grpSpPr>
            <p:sp>
              <p:nvSpPr>
                <p:cNvPr id="619" name="Google Shape;619;p40"/>
                <p:cNvSpPr/>
                <p:nvPr/>
              </p:nvSpPr>
              <p:spPr>
                <a:xfrm>
                  <a:off x="10015551" y="2837950"/>
                  <a:ext cx="751045" cy="1880509"/>
                </a:xfrm>
                <a:custGeom>
                  <a:pathLst>
                    <a:path extrusionOk="0" h="1214" w="483">
                      <a:moveTo>
                        <a:pt x="440" y="124"/>
                      </a:moveTo>
                      <a:cubicBezTo>
                        <a:pt x="405" y="124"/>
                        <a:pt x="405" y="124"/>
                        <a:pt x="405" y="124"/>
                      </a:cubicBezTo>
                      <a:cubicBezTo>
                        <a:pt x="405" y="43"/>
                        <a:pt x="405" y="43"/>
                        <a:pt x="405" y="43"/>
                      </a:cubicBezTo>
                      <a:cubicBezTo>
                        <a:pt x="405" y="19"/>
                        <a:pt x="385" y="0"/>
                        <a:pt x="362" y="0"/>
                      </a:cubicBezTo>
                      <a:cubicBezTo>
                        <a:pt x="121" y="0"/>
                        <a:pt x="121" y="0"/>
                        <a:pt x="121" y="0"/>
                      </a:cubicBezTo>
                      <a:cubicBezTo>
                        <a:pt x="97" y="0"/>
                        <a:pt x="78" y="19"/>
                        <a:pt x="78" y="43"/>
                      </a:cubicBezTo>
                      <a:cubicBezTo>
                        <a:pt x="78" y="124"/>
                        <a:pt x="78" y="124"/>
                        <a:pt x="78" y="124"/>
                      </a:cubicBezTo>
                      <a:cubicBezTo>
                        <a:pt x="43" y="124"/>
                        <a:pt x="43" y="124"/>
                        <a:pt x="43" y="124"/>
                      </a:cubicBezTo>
                      <a:cubicBezTo>
                        <a:pt x="19" y="124"/>
                        <a:pt x="0" y="144"/>
                        <a:pt x="0" y="167"/>
                      </a:cubicBezTo>
                      <a:cubicBezTo>
                        <a:pt x="0" y="1171"/>
                        <a:pt x="0" y="1171"/>
                        <a:pt x="0" y="1171"/>
                      </a:cubicBezTo>
                      <a:cubicBezTo>
                        <a:pt x="0" y="1195"/>
                        <a:pt x="19" y="1214"/>
                        <a:pt x="43" y="1214"/>
                      </a:cubicBezTo>
                      <a:cubicBezTo>
                        <a:pt x="440" y="1214"/>
                        <a:pt x="440" y="1214"/>
                        <a:pt x="440" y="1214"/>
                      </a:cubicBezTo>
                      <a:cubicBezTo>
                        <a:pt x="464" y="1214"/>
                        <a:pt x="483" y="1195"/>
                        <a:pt x="483" y="1171"/>
                      </a:cubicBezTo>
                      <a:cubicBezTo>
                        <a:pt x="483" y="167"/>
                        <a:pt x="483" y="167"/>
                        <a:pt x="483" y="167"/>
                      </a:cubicBezTo>
                      <a:cubicBezTo>
                        <a:pt x="483" y="144"/>
                        <a:pt x="464" y="124"/>
                        <a:pt x="440" y="124"/>
                      </a:cubicBezTo>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620" name="Google Shape;620;p40"/>
                <p:cNvSpPr/>
                <p:nvPr/>
              </p:nvSpPr>
              <p:spPr>
                <a:xfrm>
                  <a:off x="10085440" y="3471355"/>
                  <a:ext cx="611267" cy="232383"/>
                </a:xfrm>
                <a:custGeom>
                  <a:pathLst>
                    <a:path extrusionOk="0" h="232383" w="642097">
                      <a:moveTo>
                        <a:pt x="57524" y="0"/>
                      </a:moveTo>
                      <a:cubicBezTo>
                        <a:pt x="57524" y="0"/>
                        <a:pt x="57524" y="0"/>
                        <a:pt x="583018" y="0"/>
                      </a:cubicBezTo>
                      <a:cubicBezTo>
                        <a:pt x="615667" y="0"/>
                        <a:pt x="642097" y="24788"/>
                        <a:pt x="642097" y="57321"/>
                      </a:cubicBezTo>
                      <a:cubicBezTo>
                        <a:pt x="642097" y="57321"/>
                        <a:pt x="642097" y="57321"/>
                        <a:pt x="642097" y="173513"/>
                      </a:cubicBezTo>
                      <a:cubicBezTo>
                        <a:pt x="642097" y="206046"/>
                        <a:pt x="615667" y="232383"/>
                        <a:pt x="583018" y="232383"/>
                      </a:cubicBezTo>
                      <a:cubicBezTo>
                        <a:pt x="583018" y="232383"/>
                        <a:pt x="583018" y="232383"/>
                        <a:pt x="57524" y="232383"/>
                      </a:cubicBezTo>
                      <a:cubicBezTo>
                        <a:pt x="26430" y="232383"/>
                        <a:pt x="0" y="206046"/>
                        <a:pt x="0" y="173513"/>
                      </a:cubicBezTo>
                      <a:cubicBezTo>
                        <a:pt x="0" y="173513"/>
                        <a:pt x="0" y="173513"/>
                        <a:pt x="0" y="57321"/>
                      </a:cubicBezTo>
                      <a:cubicBezTo>
                        <a:pt x="0" y="24788"/>
                        <a:pt x="26430" y="0"/>
                        <a:pt x="57524" y="0"/>
                      </a:cubicBezTo>
                      <a:close/>
                    </a:path>
                  </a:pathLst>
                </a:custGeom>
                <a:solidFill>
                  <a:srgbClr val="7379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621" name="Google Shape;621;p40"/>
                <p:cNvSpPr/>
                <p:nvPr/>
              </p:nvSpPr>
              <p:spPr>
                <a:xfrm>
                  <a:off x="10085440" y="3761110"/>
                  <a:ext cx="611267" cy="232383"/>
                </a:xfrm>
                <a:custGeom>
                  <a:pathLst>
                    <a:path extrusionOk="0" h="232383" w="642097">
                      <a:moveTo>
                        <a:pt x="57524" y="0"/>
                      </a:moveTo>
                      <a:cubicBezTo>
                        <a:pt x="57524" y="0"/>
                        <a:pt x="57524" y="0"/>
                        <a:pt x="583018" y="0"/>
                      </a:cubicBezTo>
                      <a:cubicBezTo>
                        <a:pt x="615667" y="0"/>
                        <a:pt x="642097" y="26337"/>
                        <a:pt x="642097" y="58870"/>
                      </a:cubicBezTo>
                      <a:cubicBezTo>
                        <a:pt x="642097" y="58870"/>
                        <a:pt x="642097" y="58870"/>
                        <a:pt x="642097" y="175062"/>
                      </a:cubicBezTo>
                      <a:cubicBezTo>
                        <a:pt x="642097" y="207596"/>
                        <a:pt x="615667" y="232383"/>
                        <a:pt x="583018" y="232383"/>
                      </a:cubicBezTo>
                      <a:cubicBezTo>
                        <a:pt x="583018" y="232383"/>
                        <a:pt x="583018" y="232383"/>
                        <a:pt x="57524" y="232383"/>
                      </a:cubicBezTo>
                      <a:cubicBezTo>
                        <a:pt x="26430" y="232383"/>
                        <a:pt x="0" y="207596"/>
                        <a:pt x="0" y="175062"/>
                      </a:cubicBezTo>
                      <a:cubicBezTo>
                        <a:pt x="0" y="175062"/>
                        <a:pt x="0" y="175062"/>
                        <a:pt x="0" y="58870"/>
                      </a:cubicBezTo>
                      <a:cubicBezTo>
                        <a:pt x="0" y="26337"/>
                        <a:pt x="26430" y="0"/>
                        <a:pt x="57524" y="0"/>
                      </a:cubicBezTo>
                      <a:close/>
                    </a:path>
                  </a:pathLst>
                </a:custGeom>
                <a:solidFill>
                  <a:srgbClr val="7379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622" name="Google Shape;622;p40"/>
                <p:cNvSpPr/>
                <p:nvPr/>
              </p:nvSpPr>
              <p:spPr>
                <a:xfrm>
                  <a:off x="10085440" y="4052603"/>
                  <a:ext cx="611267" cy="232383"/>
                </a:xfrm>
                <a:custGeom>
                  <a:pathLst>
                    <a:path extrusionOk="0" h="232383" w="642097">
                      <a:moveTo>
                        <a:pt x="57524" y="0"/>
                      </a:moveTo>
                      <a:cubicBezTo>
                        <a:pt x="57524" y="0"/>
                        <a:pt x="57524" y="0"/>
                        <a:pt x="583018" y="0"/>
                      </a:cubicBezTo>
                      <a:cubicBezTo>
                        <a:pt x="615667" y="0"/>
                        <a:pt x="642097" y="26337"/>
                        <a:pt x="642097" y="58870"/>
                      </a:cubicBezTo>
                      <a:cubicBezTo>
                        <a:pt x="642097" y="58870"/>
                        <a:pt x="642097" y="58870"/>
                        <a:pt x="642097" y="175062"/>
                      </a:cubicBezTo>
                      <a:cubicBezTo>
                        <a:pt x="642097" y="206047"/>
                        <a:pt x="615667" y="232383"/>
                        <a:pt x="583018" y="232383"/>
                      </a:cubicBezTo>
                      <a:cubicBezTo>
                        <a:pt x="583018" y="232383"/>
                        <a:pt x="583018" y="232383"/>
                        <a:pt x="57524" y="232383"/>
                      </a:cubicBezTo>
                      <a:cubicBezTo>
                        <a:pt x="26430" y="232383"/>
                        <a:pt x="0" y="206047"/>
                        <a:pt x="0" y="175062"/>
                      </a:cubicBezTo>
                      <a:cubicBezTo>
                        <a:pt x="0" y="175062"/>
                        <a:pt x="0" y="175062"/>
                        <a:pt x="0" y="58870"/>
                      </a:cubicBezTo>
                      <a:cubicBezTo>
                        <a:pt x="0" y="26337"/>
                        <a:pt x="26430" y="0"/>
                        <a:pt x="57524" y="0"/>
                      </a:cubicBezTo>
                      <a:close/>
                    </a:path>
                  </a:pathLst>
                </a:custGeom>
                <a:solidFill>
                  <a:srgbClr val="7379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623" name="Google Shape;623;p40"/>
                <p:cNvSpPr/>
                <p:nvPr/>
              </p:nvSpPr>
              <p:spPr>
                <a:xfrm>
                  <a:off x="10085440" y="4343517"/>
                  <a:ext cx="611267" cy="232383"/>
                </a:xfrm>
                <a:custGeom>
                  <a:pathLst>
                    <a:path extrusionOk="0" h="232383" w="642097">
                      <a:moveTo>
                        <a:pt x="57524" y="0"/>
                      </a:moveTo>
                      <a:cubicBezTo>
                        <a:pt x="583018" y="0"/>
                        <a:pt x="583018" y="0"/>
                        <a:pt x="583018" y="0"/>
                      </a:cubicBezTo>
                      <a:cubicBezTo>
                        <a:pt x="615667" y="0"/>
                        <a:pt x="642097" y="24788"/>
                        <a:pt x="642097" y="57321"/>
                      </a:cubicBezTo>
                      <a:cubicBezTo>
                        <a:pt x="642097" y="173513"/>
                        <a:pt x="642097" y="173513"/>
                        <a:pt x="642097" y="173513"/>
                      </a:cubicBezTo>
                      <a:cubicBezTo>
                        <a:pt x="642097" y="206047"/>
                        <a:pt x="615667" y="232383"/>
                        <a:pt x="583018" y="232383"/>
                      </a:cubicBezTo>
                      <a:cubicBezTo>
                        <a:pt x="57524" y="232383"/>
                        <a:pt x="57524" y="232383"/>
                        <a:pt x="57524" y="232383"/>
                      </a:cubicBezTo>
                      <a:cubicBezTo>
                        <a:pt x="26430" y="232383"/>
                        <a:pt x="0" y="206047"/>
                        <a:pt x="0" y="173513"/>
                      </a:cubicBezTo>
                      <a:cubicBezTo>
                        <a:pt x="0" y="57321"/>
                        <a:pt x="0" y="57321"/>
                        <a:pt x="0" y="57321"/>
                      </a:cubicBezTo>
                      <a:cubicBezTo>
                        <a:pt x="0" y="24788"/>
                        <a:pt x="26430" y="0"/>
                        <a:pt x="57524" y="0"/>
                      </a:cubicBezTo>
                      <a:close/>
                    </a:path>
                  </a:pathLst>
                </a:custGeom>
                <a:solidFill>
                  <a:srgbClr val="7379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624" name="Google Shape;624;p40"/>
                <p:cNvSpPr/>
                <p:nvPr/>
              </p:nvSpPr>
              <p:spPr>
                <a:xfrm>
                  <a:off x="10085440" y="3124667"/>
                  <a:ext cx="611267" cy="1514568"/>
                </a:xfrm>
                <a:prstGeom prst="roundRect">
                  <a:avLst>
                    <a:gd fmla="val 2391"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625" name="Google Shape;625;p40"/>
                <p:cNvSpPr/>
                <p:nvPr/>
              </p:nvSpPr>
              <p:spPr>
                <a:xfrm>
                  <a:off x="10085440" y="3471355"/>
                  <a:ext cx="611267" cy="1167880"/>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grpSp>
          <p:sp>
            <p:nvSpPr>
              <p:cNvPr id="626" name="Google Shape;626;p40"/>
              <p:cNvSpPr/>
              <p:nvPr/>
            </p:nvSpPr>
            <p:spPr>
              <a:xfrm>
                <a:off x="4472522" y="3763222"/>
                <a:ext cx="400506" cy="589552"/>
              </a:xfrm>
              <a:custGeom>
                <a:pathLst>
                  <a:path extrusionOk="0" h="1195" w="811">
                    <a:moveTo>
                      <a:pt x="17" y="1181"/>
                    </a:moveTo>
                    <a:cubicBezTo>
                      <a:pt x="324" y="677"/>
                      <a:pt x="324" y="677"/>
                      <a:pt x="324" y="677"/>
                    </a:cubicBezTo>
                    <a:cubicBezTo>
                      <a:pt x="326" y="673"/>
                      <a:pt x="324" y="668"/>
                      <a:pt x="319" y="668"/>
                    </a:cubicBezTo>
                    <a:cubicBezTo>
                      <a:pt x="28" y="668"/>
                      <a:pt x="28" y="668"/>
                      <a:pt x="28" y="668"/>
                    </a:cubicBezTo>
                    <a:cubicBezTo>
                      <a:pt x="8" y="668"/>
                      <a:pt x="0" y="654"/>
                      <a:pt x="10" y="638"/>
                    </a:cubicBezTo>
                    <a:cubicBezTo>
                      <a:pt x="388" y="22"/>
                      <a:pt x="388" y="22"/>
                      <a:pt x="388" y="22"/>
                    </a:cubicBezTo>
                    <a:cubicBezTo>
                      <a:pt x="396" y="9"/>
                      <a:pt x="410" y="0"/>
                      <a:pt x="426" y="0"/>
                    </a:cubicBezTo>
                    <a:cubicBezTo>
                      <a:pt x="718" y="0"/>
                      <a:pt x="718" y="0"/>
                      <a:pt x="718" y="0"/>
                    </a:cubicBezTo>
                    <a:cubicBezTo>
                      <a:pt x="738" y="0"/>
                      <a:pt x="744" y="14"/>
                      <a:pt x="733" y="30"/>
                    </a:cubicBezTo>
                    <a:cubicBezTo>
                      <a:pt x="442" y="436"/>
                      <a:pt x="442" y="436"/>
                      <a:pt x="442" y="436"/>
                    </a:cubicBezTo>
                    <a:cubicBezTo>
                      <a:pt x="439" y="440"/>
                      <a:pt x="442" y="445"/>
                      <a:pt x="446" y="445"/>
                    </a:cubicBezTo>
                    <a:cubicBezTo>
                      <a:pt x="779" y="445"/>
                      <a:pt x="779" y="445"/>
                      <a:pt x="779" y="445"/>
                    </a:cubicBezTo>
                    <a:cubicBezTo>
                      <a:pt x="801" y="445"/>
                      <a:pt x="811" y="473"/>
                      <a:pt x="795" y="488"/>
                    </a:cubicBezTo>
                    <a:cubicBezTo>
                      <a:pt x="27" y="1189"/>
                      <a:pt x="27" y="1189"/>
                      <a:pt x="27" y="1189"/>
                    </a:cubicBezTo>
                    <a:cubicBezTo>
                      <a:pt x="21" y="1195"/>
                      <a:pt x="13" y="1188"/>
                      <a:pt x="17" y="1181"/>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sp>
          <p:nvSpPr>
            <p:cNvPr id="627" name="Google Shape;627;p40"/>
            <p:cNvSpPr/>
            <p:nvPr/>
          </p:nvSpPr>
          <p:spPr>
            <a:xfrm>
              <a:off x="8897308" y="3038559"/>
              <a:ext cx="2693984" cy="2110578"/>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None/>
              </a:pPr>
              <a:r>
                <a:rPr lang="en-US" sz="1600">
                  <a:solidFill>
                    <a:srgbClr val="262626"/>
                  </a:solidFill>
                  <a:latin typeface="Helvetica Neue"/>
                  <a:ea typeface="Helvetica Neue"/>
                  <a:cs typeface="Helvetica Neue"/>
                  <a:sym typeface="Helvetica Neue"/>
                </a:rPr>
                <a:t>Must be thermally efficient </a:t>
              </a:r>
              <a:br>
                <a:rPr lang="en-US" sz="1600">
                  <a:solidFill>
                    <a:srgbClr val="262626"/>
                  </a:solidFill>
                  <a:latin typeface="Helvetica Neue"/>
                  <a:ea typeface="Helvetica Neue"/>
                  <a:cs typeface="Helvetica Neue"/>
                  <a:sym typeface="Helvetica Neue"/>
                </a:rPr>
              </a:br>
              <a:r>
                <a:rPr lang="en-US" sz="1600">
                  <a:solidFill>
                    <a:srgbClr val="262626"/>
                  </a:solidFill>
                  <a:latin typeface="Helvetica Neue"/>
                  <a:ea typeface="Helvetica Neue"/>
                  <a:cs typeface="Helvetica Neue"/>
                  <a:sym typeface="Helvetica Neue"/>
                </a:rPr>
                <a:t>for sleek, ultra-light designs</a:t>
              </a:r>
              <a:endParaRPr/>
            </a:p>
            <a:p>
              <a:pPr indent="0" lvl="0" marL="0" marR="0" rtl="0" algn="l">
                <a:lnSpc>
                  <a:spcPct val="96000"/>
                </a:lnSpc>
                <a:spcBef>
                  <a:spcPts val="2700"/>
                </a:spcBef>
                <a:spcAft>
                  <a:spcPts val="0"/>
                </a:spcAft>
                <a:buNone/>
              </a:pPr>
              <a:r>
                <a:rPr lang="en-US" sz="1600">
                  <a:solidFill>
                    <a:srgbClr val="262626"/>
                  </a:solidFill>
                  <a:latin typeface="Helvetica Neue"/>
                  <a:ea typeface="Helvetica Neue"/>
                  <a:cs typeface="Helvetica Neue"/>
                  <a:sym typeface="Helvetica Neue"/>
                </a:rPr>
                <a:t>Requires long battery </a:t>
              </a:r>
              <a:br>
                <a:rPr lang="en-US" sz="1600">
                  <a:solidFill>
                    <a:srgbClr val="262626"/>
                  </a:solidFill>
                  <a:latin typeface="Helvetica Neue"/>
                  <a:ea typeface="Helvetica Neue"/>
                  <a:cs typeface="Helvetica Neue"/>
                  <a:sym typeface="Helvetica Neue"/>
                </a:rPr>
              </a:br>
              <a:r>
                <a:rPr lang="en-US" sz="1600">
                  <a:solidFill>
                    <a:srgbClr val="262626"/>
                  </a:solidFill>
                  <a:latin typeface="Helvetica Neue"/>
                  <a:ea typeface="Helvetica Neue"/>
                  <a:cs typeface="Helvetica Neue"/>
                  <a:sym typeface="Helvetica Neue"/>
                </a:rPr>
                <a:t>life for all-day use</a:t>
              </a:r>
              <a:endParaRPr/>
            </a:p>
            <a:p>
              <a:pPr indent="0" lvl="0" marL="0" marR="0" rtl="0" algn="l">
                <a:lnSpc>
                  <a:spcPct val="96000"/>
                </a:lnSpc>
                <a:spcBef>
                  <a:spcPts val="2700"/>
                </a:spcBef>
                <a:spcAft>
                  <a:spcPts val="0"/>
                </a:spcAft>
                <a:buNone/>
              </a:pPr>
              <a:r>
                <a:rPr lang="en-US" sz="1600">
                  <a:solidFill>
                    <a:srgbClr val="262626"/>
                  </a:solidFill>
                  <a:latin typeface="Helvetica Neue"/>
                  <a:ea typeface="Helvetica Neue"/>
                  <a:cs typeface="Helvetica Neue"/>
                  <a:sym typeface="Helvetica Neue"/>
                </a:rPr>
                <a:t>Storage/memory </a:t>
              </a:r>
              <a:br>
                <a:rPr lang="en-US" sz="1600">
                  <a:solidFill>
                    <a:srgbClr val="262626"/>
                  </a:solidFill>
                  <a:latin typeface="Helvetica Neue"/>
                  <a:ea typeface="Helvetica Neue"/>
                  <a:cs typeface="Helvetica Neue"/>
                  <a:sym typeface="Helvetica Neue"/>
                </a:rPr>
              </a:br>
              <a:r>
                <a:rPr lang="en-US" sz="1600">
                  <a:solidFill>
                    <a:srgbClr val="262626"/>
                  </a:solidFill>
                  <a:latin typeface="Helvetica Neue"/>
                  <a:ea typeface="Helvetica Neue"/>
                  <a:cs typeface="Helvetica Neue"/>
                  <a:sym typeface="Helvetica Neue"/>
                </a:rPr>
                <a:t>bandwidth limitations</a:t>
              </a:r>
              <a:endParaRPr/>
            </a:p>
          </p:txBody>
        </p:sp>
      </p:grpSp>
      <p:sp>
        <p:nvSpPr>
          <p:cNvPr id="628" name="Google Shape;628;p40"/>
          <p:cNvSpPr/>
          <p:nvPr/>
        </p:nvSpPr>
        <p:spPr>
          <a:xfrm>
            <a:off x="5167971" y="3060556"/>
            <a:ext cx="1868207" cy="1868201"/>
          </a:xfrm>
          <a:prstGeom prst="ellipse">
            <a:avLst/>
          </a:prstGeom>
          <a:gradFill>
            <a:gsLst>
              <a:gs pos="0">
                <a:srgbClr val="D8D8D8"/>
              </a:gs>
              <a:gs pos="100000">
                <a:schemeClr val="lt1"/>
              </a:gs>
            </a:gsLst>
            <a:lin ang="0" scaled="0"/>
          </a:gradFill>
          <a:ln>
            <a:noFill/>
          </a:ln>
          <a:effectLst>
            <a:outerShdw blurRad="381000" rotWithShape="0" algn="r" dir="10800000" dist="127000">
              <a:srgbClr val="000000">
                <a:alpha val="22745"/>
              </a:srgbClr>
            </a:outerShdw>
          </a:effectLst>
        </p:spPr>
        <p:txBody>
          <a:bodyPr anchorCtr="0" anchor="ctr" bIns="39600" lIns="79225" spcFirstLastPara="1" rIns="79225" wrap="square" tIns="39600">
            <a:noAutofit/>
          </a:bodyPr>
          <a:lstStyle/>
          <a:p>
            <a:pPr indent="0" lvl="0" marL="0" marR="0" rtl="0" algn="ctr">
              <a:spcBef>
                <a:spcPts val="0"/>
              </a:spcBef>
              <a:spcAft>
                <a:spcPts val="0"/>
              </a:spcAft>
              <a:buNone/>
            </a:pPr>
            <a:r>
              <a:t/>
            </a:r>
            <a:endParaRPr sz="1070">
              <a:solidFill>
                <a:srgbClr val="FFFFFF"/>
              </a:solidFill>
              <a:latin typeface="Calibri"/>
              <a:ea typeface="Calibri"/>
              <a:cs typeface="Calibri"/>
              <a:sym typeface="Calibri"/>
            </a:endParaRPr>
          </a:p>
        </p:txBody>
      </p:sp>
      <p:grpSp>
        <p:nvGrpSpPr>
          <p:cNvPr id="629" name="Google Shape;629;p40"/>
          <p:cNvGrpSpPr/>
          <p:nvPr/>
        </p:nvGrpSpPr>
        <p:grpSpPr>
          <a:xfrm>
            <a:off x="5578560" y="3471761"/>
            <a:ext cx="1044584" cy="1016520"/>
            <a:chOff x="1743099" y="1622425"/>
            <a:chExt cx="3712863" cy="3613150"/>
          </a:xfrm>
        </p:grpSpPr>
        <p:grpSp>
          <p:nvGrpSpPr>
            <p:cNvPr id="630" name="Google Shape;630;p40"/>
            <p:cNvGrpSpPr/>
            <p:nvPr/>
          </p:nvGrpSpPr>
          <p:grpSpPr>
            <a:xfrm>
              <a:off x="1743099" y="1622425"/>
              <a:ext cx="3712863" cy="3613150"/>
              <a:chOff x="4269731" y="1622425"/>
              <a:chExt cx="3712863" cy="3613150"/>
            </a:xfrm>
          </p:grpSpPr>
          <p:sp>
            <p:nvSpPr>
              <p:cNvPr id="631" name="Google Shape;631;p40"/>
              <p:cNvSpPr/>
              <p:nvPr/>
            </p:nvSpPr>
            <p:spPr>
              <a:xfrm>
                <a:off x="4269731" y="1622425"/>
                <a:ext cx="3712863" cy="3613150"/>
              </a:xfrm>
              <a:custGeom>
                <a:pathLst>
                  <a:path extrusionOk="0" h="8000" w="8468">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rgbClr val="3253DC"/>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382">
                  <a:solidFill>
                    <a:srgbClr val="000000"/>
                  </a:solidFill>
                  <a:latin typeface="Helvetica Neue"/>
                  <a:ea typeface="Helvetica Neue"/>
                  <a:cs typeface="Helvetica Neue"/>
                  <a:sym typeface="Helvetica Neue"/>
                </a:endParaRPr>
              </a:p>
            </p:txBody>
          </p:sp>
          <p:sp>
            <p:nvSpPr>
              <p:cNvPr id="632" name="Google Shape;632;p40"/>
              <p:cNvSpPr/>
              <p:nvPr/>
            </p:nvSpPr>
            <p:spPr>
              <a:xfrm>
                <a:off x="4702175" y="1989138"/>
                <a:ext cx="2787651" cy="2973388"/>
              </a:xfrm>
              <a:custGeom>
                <a:pathLst>
                  <a:path extrusionOk="0" h="2973388" w="2787651">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rgbClr val="A4BDFF"/>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382">
                  <a:solidFill>
                    <a:srgbClr val="000000"/>
                  </a:solidFill>
                  <a:latin typeface="Helvetica Neue"/>
                  <a:ea typeface="Helvetica Neue"/>
                  <a:cs typeface="Helvetica Neue"/>
                  <a:sym typeface="Helvetica Neue"/>
                </a:endParaRPr>
              </a:p>
            </p:txBody>
          </p:sp>
        </p:grpSp>
        <p:grpSp>
          <p:nvGrpSpPr>
            <p:cNvPr id="633" name="Google Shape;633;p40"/>
            <p:cNvGrpSpPr/>
            <p:nvPr/>
          </p:nvGrpSpPr>
          <p:grpSpPr>
            <a:xfrm>
              <a:off x="3051072" y="2704290"/>
              <a:ext cx="1036592" cy="1035084"/>
              <a:chOff x="3023268" y="2676525"/>
              <a:chExt cx="1092200" cy="1090613"/>
            </a:xfrm>
          </p:grpSpPr>
          <p:sp>
            <p:nvSpPr>
              <p:cNvPr id="634" name="Google Shape;634;p40"/>
              <p:cNvSpPr/>
              <p:nvPr/>
            </p:nvSpPr>
            <p:spPr>
              <a:xfrm>
                <a:off x="3023268" y="2676525"/>
                <a:ext cx="1092200" cy="1090613"/>
              </a:xfrm>
              <a:custGeom>
                <a:pathLst>
                  <a:path extrusionOk="0" h="2416" w="2408">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rgbClr val="A4BDFF"/>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382">
                  <a:solidFill>
                    <a:srgbClr val="000000"/>
                  </a:solidFill>
                  <a:latin typeface="Helvetica Neue"/>
                  <a:ea typeface="Helvetica Neue"/>
                  <a:cs typeface="Helvetica Neue"/>
                  <a:sym typeface="Helvetica Neue"/>
                </a:endParaRPr>
              </a:p>
            </p:txBody>
          </p:sp>
          <p:sp>
            <p:nvSpPr>
              <p:cNvPr id="635" name="Google Shape;635;p40"/>
              <p:cNvSpPr/>
              <p:nvPr/>
            </p:nvSpPr>
            <p:spPr>
              <a:xfrm>
                <a:off x="3118517" y="2770187"/>
                <a:ext cx="903288" cy="904876"/>
              </a:xfrm>
              <a:custGeom>
                <a:pathLst>
                  <a:path extrusionOk="0" h="904876" w="903288">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3253DC"/>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382">
                  <a:solidFill>
                    <a:srgbClr val="000000"/>
                  </a:solidFill>
                  <a:latin typeface="Helvetica Neue"/>
                  <a:ea typeface="Helvetica Neue"/>
                  <a:cs typeface="Helvetica Neue"/>
                  <a:sym typeface="Helvetica Neue"/>
                </a:endParaRPr>
              </a:p>
            </p:txBody>
          </p:sp>
        </p:grpSp>
      </p:grpSp>
      <p:grpSp>
        <p:nvGrpSpPr>
          <p:cNvPr id="636" name="Google Shape;636;p40"/>
          <p:cNvGrpSpPr/>
          <p:nvPr/>
        </p:nvGrpSpPr>
        <p:grpSpPr>
          <a:xfrm>
            <a:off x="7259398" y="4361837"/>
            <a:ext cx="326670" cy="605552"/>
            <a:chOff x="5148628" y="8586101"/>
            <a:chExt cx="512405" cy="949855"/>
          </a:xfrm>
        </p:grpSpPr>
        <p:sp>
          <p:nvSpPr>
            <p:cNvPr id="637" name="Google Shape;637;p40"/>
            <p:cNvSpPr/>
            <p:nvPr/>
          </p:nvSpPr>
          <p:spPr>
            <a:xfrm>
              <a:off x="5148628" y="8586101"/>
              <a:ext cx="512405" cy="949855"/>
            </a:xfrm>
            <a:custGeom>
              <a:pathLst>
                <a:path extrusionOk="0" h="14889" w="8000">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rgbClr val="3253DC"/>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382">
                <a:solidFill>
                  <a:srgbClr val="000000"/>
                </a:solidFill>
                <a:latin typeface="Helvetica Neue"/>
                <a:ea typeface="Helvetica Neue"/>
                <a:cs typeface="Helvetica Neue"/>
                <a:sym typeface="Helvetica Neue"/>
              </a:endParaRPr>
            </a:p>
          </p:txBody>
        </p:sp>
        <p:sp>
          <p:nvSpPr>
            <p:cNvPr id="638" name="Google Shape;638;p40"/>
            <p:cNvSpPr/>
            <p:nvPr/>
          </p:nvSpPr>
          <p:spPr>
            <a:xfrm>
              <a:off x="5181191" y="8618664"/>
              <a:ext cx="447279" cy="866912"/>
            </a:xfrm>
            <a:custGeom>
              <a:pathLst>
                <a:path extrusionOk="0" h="2239963" w="1155700">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rgbClr val="F4B081"/>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382">
                <a:solidFill>
                  <a:srgbClr val="000000"/>
                </a:solidFill>
                <a:latin typeface="Helvetica Neue"/>
                <a:ea typeface="Helvetica Neue"/>
                <a:cs typeface="Helvetica Neue"/>
                <a:sym typeface="Helvetica Neue"/>
              </a:endParaRPr>
            </a:p>
          </p:txBody>
        </p:sp>
      </p:grpSp>
      <p:sp>
        <p:nvSpPr>
          <p:cNvPr id="639" name="Google Shape;639;p40"/>
          <p:cNvSpPr/>
          <p:nvPr/>
        </p:nvSpPr>
        <p:spPr>
          <a:xfrm>
            <a:off x="4590397" y="2526327"/>
            <a:ext cx="2984855" cy="2984838"/>
          </a:xfrm>
          <a:prstGeom prst="arc">
            <a:avLst>
              <a:gd fmla="val 16771694" name="adj1"/>
              <a:gd fmla="val 18618116" name="adj2"/>
            </a:avLst>
          </a:prstGeom>
          <a:noFill/>
          <a:ln cap="rnd"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aseline="-25000" sz="1382">
              <a:solidFill>
                <a:srgbClr val="FFFFFF"/>
              </a:solidFill>
              <a:latin typeface="Helvetica Neue"/>
              <a:ea typeface="Helvetica Neue"/>
              <a:cs typeface="Helvetica Neue"/>
              <a:sym typeface="Helvetica Neue"/>
            </a:endParaRPr>
          </a:p>
        </p:txBody>
      </p:sp>
      <p:grpSp>
        <p:nvGrpSpPr>
          <p:cNvPr id="640" name="Google Shape;640;p40"/>
          <p:cNvGrpSpPr/>
          <p:nvPr/>
        </p:nvGrpSpPr>
        <p:grpSpPr>
          <a:xfrm>
            <a:off x="7005191" y="2907251"/>
            <a:ext cx="681484" cy="678053"/>
            <a:chOff x="2483099" y="1931169"/>
            <a:chExt cx="3530676" cy="3512934"/>
          </a:xfrm>
        </p:grpSpPr>
        <p:sp>
          <p:nvSpPr>
            <p:cNvPr id="641" name="Google Shape;641;p40"/>
            <p:cNvSpPr/>
            <p:nvPr/>
          </p:nvSpPr>
          <p:spPr>
            <a:xfrm>
              <a:off x="2483099" y="1931169"/>
              <a:ext cx="3530676" cy="3512934"/>
            </a:xfrm>
            <a:custGeom>
              <a:pathLst>
                <a:path extrusionOk="0" h="3512934" w="3530676">
                  <a:moveTo>
                    <a:pt x="2876028" y="2206132"/>
                  </a:moveTo>
                  <a:cubicBezTo>
                    <a:pt x="3043351" y="2206132"/>
                    <a:pt x="3210673" y="2269407"/>
                    <a:pt x="3340128" y="2398593"/>
                  </a:cubicBezTo>
                  <a:cubicBezTo>
                    <a:pt x="3594193" y="2654329"/>
                    <a:pt x="3594193" y="3067813"/>
                    <a:pt x="3340128" y="3323549"/>
                  </a:cubicBezTo>
                  <a:cubicBezTo>
                    <a:pt x="3210673" y="3449659"/>
                    <a:pt x="3043351" y="3512934"/>
                    <a:pt x="2876028" y="3512934"/>
                  </a:cubicBezTo>
                  <a:cubicBezTo>
                    <a:pt x="2705624" y="3512934"/>
                    <a:pt x="2538302" y="3449659"/>
                    <a:pt x="2411489" y="3323549"/>
                  </a:cubicBezTo>
                  <a:cubicBezTo>
                    <a:pt x="2154781" y="3067813"/>
                    <a:pt x="2154781" y="2654329"/>
                    <a:pt x="2411489" y="2398593"/>
                  </a:cubicBezTo>
                  <a:cubicBezTo>
                    <a:pt x="2538302" y="2269407"/>
                    <a:pt x="2705624" y="2206132"/>
                    <a:pt x="2876028" y="2206132"/>
                  </a:cubicBezTo>
                  <a:close/>
                  <a:moveTo>
                    <a:pt x="654758" y="2206132"/>
                  </a:moveTo>
                  <a:cubicBezTo>
                    <a:pt x="825162" y="2206132"/>
                    <a:pt x="992485" y="2269407"/>
                    <a:pt x="1119297" y="2398593"/>
                  </a:cubicBezTo>
                  <a:cubicBezTo>
                    <a:pt x="1376005" y="2654329"/>
                    <a:pt x="1376005" y="3067813"/>
                    <a:pt x="1119297" y="3323549"/>
                  </a:cubicBezTo>
                  <a:cubicBezTo>
                    <a:pt x="992485" y="3449659"/>
                    <a:pt x="825162" y="3512934"/>
                    <a:pt x="654758" y="3512934"/>
                  </a:cubicBezTo>
                  <a:cubicBezTo>
                    <a:pt x="487435" y="3512934"/>
                    <a:pt x="320113" y="3449659"/>
                    <a:pt x="190218" y="3323549"/>
                  </a:cubicBezTo>
                  <a:cubicBezTo>
                    <a:pt x="-63407" y="3067813"/>
                    <a:pt x="-63407" y="2654329"/>
                    <a:pt x="190218" y="2398593"/>
                  </a:cubicBezTo>
                  <a:cubicBezTo>
                    <a:pt x="320113" y="2269407"/>
                    <a:pt x="487435" y="2206132"/>
                    <a:pt x="654758" y="2206132"/>
                  </a:cubicBezTo>
                  <a:close/>
                  <a:moveTo>
                    <a:pt x="2876028" y="0"/>
                  </a:moveTo>
                  <a:cubicBezTo>
                    <a:pt x="3043351" y="0"/>
                    <a:pt x="3210673" y="63275"/>
                    <a:pt x="3340128" y="189385"/>
                  </a:cubicBezTo>
                  <a:cubicBezTo>
                    <a:pt x="3594193" y="445121"/>
                    <a:pt x="3594193" y="858605"/>
                    <a:pt x="3340128" y="1114341"/>
                  </a:cubicBezTo>
                  <a:cubicBezTo>
                    <a:pt x="3210673" y="1243527"/>
                    <a:pt x="3043351" y="1306802"/>
                    <a:pt x="2876028" y="1306802"/>
                  </a:cubicBezTo>
                  <a:cubicBezTo>
                    <a:pt x="2705624" y="1306802"/>
                    <a:pt x="2538302" y="1243527"/>
                    <a:pt x="2411489" y="1114341"/>
                  </a:cubicBezTo>
                  <a:cubicBezTo>
                    <a:pt x="2154781" y="858605"/>
                    <a:pt x="2154781" y="445121"/>
                    <a:pt x="2411489" y="189385"/>
                  </a:cubicBezTo>
                  <a:cubicBezTo>
                    <a:pt x="2538302" y="63275"/>
                    <a:pt x="2705624" y="0"/>
                    <a:pt x="2876028" y="0"/>
                  </a:cubicBezTo>
                  <a:close/>
                  <a:moveTo>
                    <a:pt x="654758" y="0"/>
                  </a:moveTo>
                  <a:cubicBezTo>
                    <a:pt x="825162" y="0"/>
                    <a:pt x="992485" y="63275"/>
                    <a:pt x="1119297" y="189385"/>
                  </a:cubicBezTo>
                  <a:cubicBezTo>
                    <a:pt x="1376005" y="445121"/>
                    <a:pt x="1376005" y="858605"/>
                    <a:pt x="1119297" y="1114341"/>
                  </a:cubicBezTo>
                  <a:cubicBezTo>
                    <a:pt x="992485" y="1243527"/>
                    <a:pt x="825162" y="1306802"/>
                    <a:pt x="654758" y="1306802"/>
                  </a:cubicBezTo>
                  <a:cubicBezTo>
                    <a:pt x="487435" y="1306802"/>
                    <a:pt x="320113" y="1243527"/>
                    <a:pt x="190218" y="1114341"/>
                  </a:cubicBezTo>
                  <a:cubicBezTo>
                    <a:pt x="-63407" y="858605"/>
                    <a:pt x="-63407" y="445121"/>
                    <a:pt x="190218" y="189385"/>
                  </a:cubicBezTo>
                  <a:cubicBezTo>
                    <a:pt x="320113" y="63275"/>
                    <a:pt x="487435" y="0"/>
                    <a:pt x="654758" y="0"/>
                  </a:cubicBezTo>
                  <a:close/>
                </a:path>
              </a:pathLst>
            </a:custGeom>
            <a:solidFill>
              <a:srgbClr val="F4B081"/>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382">
                <a:solidFill>
                  <a:srgbClr val="000000"/>
                </a:solidFill>
                <a:latin typeface="Helvetica Neue"/>
                <a:ea typeface="Helvetica Neue"/>
                <a:cs typeface="Helvetica Neue"/>
                <a:sym typeface="Helvetica Neue"/>
              </a:endParaRPr>
            </a:p>
          </p:txBody>
        </p:sp>
        <p:sp>
          <p:nvSpPr>
            <p:cNvPr id="642" name="Google Shape;642;p40"/>
            <p:cNvSpPr/>
            <p:nvPr/>
          </p:nvSpPr>
          <p:spPr>
            <a:xfrm>
              <a:off x="2500517" y="1951501"/>
              <a:ext cx="3493641" cy="3472168"/>
            </a:xfrm>
            <a:custGeom>
              <a:pathLst>
                <a:path extrusionOk="0" h="3472168" w="3493641">
                  <a:moveTo>
                    <a:pt x="3465314" y="2203847"/>
                  </a:moveTo>
                  <a:cubicBezTo>
                    <a:pt x="3474173" y="2204106"/>
                    <a:pt x="3481256" y="2206493"/>
                    <a:pt x="3486318" y="2211171"/>
                  </a:cubicBezTo>
                  <a:cubicBezTo>
                    <a:pt x="3523731" y="2251238"/>
                    <a:pt x="3414133" y="2420753"/>
                    <a:pt x="3241153" y="2596431"/>
                  </a:cubicBezTo>
                  <a:cubicBezTo>
                    <a:pt x="3089796" y="2747067"/>
                    <a:pt x="2938438" y="2849498"/>
                    <a:pt x="2877900" y="2847680"/>
                  </a:cubicBezTo>
                  <a:lnTo>
                    <a:pt x="2860545" y="2841362"/>
                  </a:lnTo>
                  <a:lnTo>
                    <a:pt x="2866722" y="2858349"/>
                  </a:lnTo>
                  <a:cubicBezTo>
                    <a:pt x="2868445" y="2918779"/>
                    <a:pt x="2765549" y="3069706"/>
                    <a:pt x="2614098" y="3220634"/>
                  </a:cubicBezTo>
                  <a:cubicBezTo>
                    <a:pt x="2438367" y="3392682"/>
                    <a:pt x="2267922" y="3502247"/>
                    <a:pt x="2227843" y="3464845"/>
                  </a:cubicBezTo>
                  <a:cubicBezTo>
                    <a:pt x="2190407" y="3424363"/>
                    <a:pt x="2299633" y="3254955"/>
                    <a:pt x="2472721" y="3082467"/>
                  </a:cubicBezTo>
                  <a:cubicBezTo>
                    <a:pt x="2626870" y="2929230"/>
                    <a:pt x="2776299" y="2826526"/>
                    <a:pt x="2838392" y="2830069"/>
                  </a:cubicBezTo>
                  <a:lnTo>
                    <a:pt x="2856489" y="2837116"/>
                  </a:lnTo>
                  <a:lnTo>
                    <a:pt x="2849467" y="2819504"/>
                  </a:lnTo>
                  <a:cubicBezTo>
                    <a:pt x="2845724" y="2757820"/>
                    <a:pt x="2948892" y="2608869"/>
                    <a:pt x="3102945" y="2455536"/>
                  </a:cubicBezTo>
                  <a:cubicBezTo>
                    <a:pt x="3254303" y="2304514"/>
                    <a:pt x="3403301" y="2202035"/>
                    <a:pt x="3465314" y="2203847"/>
                  </a:cubicBezTo>
                  <a:close/>
                  <a:moveTo>
                    <a:pt x="28424" y="2203847"/>
                  </a:moveTo>
                  <a:cubicBezTo>
                    <a:pt x="90648" y="2202035"/>
                    <a:pt x="240155" y="2304514"/>
                    <a:pt x="392029" y="2455536"/>
                  </a:cubicBezTo>
                  <a:cubicBezTo>
                    <a:pt x="546608" y="2608869"/>
                    <a:pt x="650128" y="2757820"/>
                    <a:pt x="646372" y="2819504"/>
                  </a:cubicBezTo>
                  <a:lnTo>
                    <a:pt x="639302" y="2837178"/>
                  </a:lnTo>
                  <a:lnTo>
                    <a:pt x="657557" y="2830069"/>
                  </a:lnTo>
                  <a:cubicBezTo>
                    <a:pt x="719644" y="2826526"/>
                    <a:pt x="869025" y="2929230"/>
                    <a:pt x="1022789" y="3082467"/>
                  </a:cubicBezTo>
                  <a:cubicBezTo>
                    <a:pt x="1195877" y="3254955"/>
                    <a:pt x="1305543" y="3424363"/>
                    <a:pt x="1268107" y="3464845"/>
                  </a:cubicBezTo>
                  <a:cubicBezTo>
                    <a:pt x="1228028" y="3502247"/>
                    <a:pt x="1057582" y="3392682"/>
                    <a:pt x="881852" y="3220634"/>
                  </a:cubicBezTo>
                  <a:cubicBezTo>
                    <a:pt x="730400" y="3069706"/>
                    <a:pt x="627505" y="2918779"/>
                    <a:pt x="629228" y="2858349"/>
                  </a:cubicBezTo>
                  <a:lnTo>
                    <a:pt x="635427" y="2841300"/>
                  </a:lnTo>
                  <a:lnTo>
                    <a:pt x="617842" y="2847680"/>
                  </a:lnTo>
                  <a:cubicBezTo>
                    <a:pt x="557097" y="2849498"/>
                    <a:pt x="405223" y="2747067"/>
                    <a:pt x="253349" y="2596431"/>
                  </a:cubicBezTo>
                  <a:cubicBezTo>
                    <a:pt x="79779" y="2420753"/>
                    <a:pt x="-30193" y="2251238"/>
                    <a:pt x="7348" y="2211171"/>
                  </a:cubicBezTo>
                  <a:cubicBezTo>
                    <a:pt x="12427" y="2206493"/>
                    <a:pt x="19535" y="2204106"/>
                    <a:pt x="28424" y="2203847"/>
                  </a:cubicBezTo>
                  <a:close/>
                  <a:moveTo>
                    <a:pt x="2248739" y="21"/>
                  </a:moveTo>
                  <a:cubicBezTo>
                    <a:pt x="2310616" y="-1706"/>
                    <a:pt x="2460334" y="100646"/>
                    <a:pt x="2614098" y="250673"/>
                  </a:cubicBezTo>
                  <a:cubicBezTo>
                    <a:pt x="2765549" y="401083"/>
                    <a:pt x="2868445" y="551493"/>
                    <a:pt x="2866722" y="611716"/>
                  </a:cubicBezTo>
                  <a:lnTo>
                    <a:pt x="2859593" y="631256"/>
                  </a:lnTo>
                  <a:lnTo>
                    <a:pt x="2877900" y="624591"/>
                  </a:lnTo>
                  <a:cubicBezTo>
                    <a:pt x="2938438" y="622773"/>
                    <a:pt x="3089796" y="725204"/>
                    <a:pt x="3241153" y="875840"/>
                  </a:cubicBezTo>
                  <a:cubicBezTo>
                    <a:pt x="3414133" y="1051519"/>
                    <a:pt x="3523731" y="1221033"/>
                    <a:pt x="3486318" y="1261100"/>
                  </a:cubicBezTo>
                  <a:cubicBezTo>
                    <a:pt x="3445824" y="1298525"/>
                    <a:pt x="3275925" y="1189331"/>
                    <a:pt x="3102945" y="1016735"/>
                  </a:cubicBezTo>
                  <a:cubicBezTo>
                    <a:pt x="2948892" y="863402"/>
                    <a:pt x="2845724" y="714451"/>
                    <a:pt x="2849467" y="652767"/>
                  </a:cubicBezTo>
                  <a:lnTo>
                    <a:pt x="2857563" y="632460"/>
                  </a:lnTo>
                  <a:lnTo>
                    <a:pt x="2838392" y="639899"/>
                  </a:lnTo>
                  <a:cubicBezTo>
                    <a:pt x="2776299" y="643430"/>
                    <a:pt x="2626870" y="541078"/>
                    <a:pt x="2472721" y="388366"/>
                  </a:cubicBezTo>
                  <a:cubicBezTo>
                    <a:pt x="2299633" y="216469"/>
                    <a:pt x="2190407" y="47641"/>
                    <a:pt x="2227843" y="7298"/>
                  </a:cubicBezTo>
                  <a:cubicBezTo>
                    <a:pt x="2232853" y="2639"/>
                    <a:pt x="2239900" y="268"/>
                    <a:pt x="2248739" y="21"/>
                  </a:cubicBezTo>
                  <a:close/>
                  <a:moveTo>
                    <a:pt x="1247210" y="21"/>
                  </a:moveTo>
                  <a:cubicBezTo>
                    <a:pt x="1256050" y="268"/>
                    <a:pt x="1263097" y="2639"/>
                    <a:pt x="1268107" y="7298"/>
                  </a:cubicBezTo>
                  <a:cubicBezTo>
                    <a:pt x="1305543" y="47641"/>
                    <a:pt x="1195877" y="216469"/>
                    <a:pt x="1022789" y="388366"/>
                  </a:cubicBezTo>
                  <a:cubicBezTo>
                    <a:pt x="869025" y="541078"/>
                    <a:pt x="719644" y="643430"/>
                    <a:pt x="657557" y="639899"/>
                  </a:cubicBezTo>
                  <a:lnTo>
                    <a:pt x="638223" y="632396"/>
                  </a:lnTo>
                  <a:lnTo>
                    <a:pt x="646372" y="652767"/>
                  </a:lnTo>
                  <a:cubicBezTo>
                    <a:pt x="650128" y="714451"/>
                    <a:pt x="546608" y="863402"/>
                    <a:pt x="392029" y="1016735"/>
                  </a:cubicBezTo>
                  <a:cubicBezTo>
                    <a:pt x="218459" y="1189331"/>
                    <a:pt x="47980" y="1298525"/>
                    <a:pt x="7348" y="1261100"/>
                  </a:cubicBezTo>
                  <a:cubicBezTo>
                    <a:pt x="-30193" y="1221033"/>
                    <a:pt x="79779" y="1051519"/>
                    <a:pt x="253349" y="875840"/>
                  </a:cubicBezTo>
                  <a:cubicBezTo>
                    <a:pt x="405223" y="725204"/>
                    <a:pt x="557097" y="622773"/>
                    <a:pt x="617842" y="624591"/>
                  </a:cubicBezTo>
                  <a:lnTo>
                    <a:pt x="636379" y="631317"/>
                  </a:lnTo>
                  <a:lnTo>
                    <a:pt x="629228" y="611716"/>
                  </a:lnTo>
                  <a:cubicBezTo>
                    <a:pt x="627505" y="551493"/>
                    <a:pt x="730400" y="401083"/>
                    <a:pt x="881852" y="250673"/>
                  </a:cubicBezTo>
                  <a:cubicBezTo>
                    <a:pt x="1035616" y="100646"/>
                    <a:pt x="1185334" y="-1706"/>
                    <a:pt x="1247210" y="21"/>
                  </a:cubicBezTo>
                  <a:close/>
                </a:path>
              </a:pathLst>
            </a:custGeom>
            <a:solidFill>
              <a:schemeClr val="accent2"/>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382">
                <a:solidFill>
                  <a:srgbClr val="000000"/>
                </a:solidFill>
                <a:latin typeface="Helvetica Neue"/>
                <a:ea typeface="Helvetica Neue"/>
                <a:cs typeface="Helvetica Neue"/>
                <a:sym typeface="Helvetica Neue"/>
              </a:endParaRPr>
            </a:p>
          </p:txBody>
        </p:sp>
        <p:sp>
          <p:nvSpPr>
            <p:cNvPr id="643" name="Google Shape;643;p40"/>
            <p:cNvSpPr/>
            <p:nvPr/>
          </p:nvSpPr>
          <p:spPr>
            <a:xfrm>
              <a:off x="3056216" y="2502594"/>
              <a:ext cx="2384553" cy="2370084"/>
            </a:xfrm>
            <a:custGeom>
              <a:pathLst>
                <a:path extrusionOk="0" h="5395" w="5411">
                  <a:moveTo>
                    <a:pt x="59" y="5334"/>
                  </a:moveTo>
                  <a:cubicBezTo>
                    <a:pt x="113" y="5388"/>
                    <a:pt x="198" y="5395"/>
                    <a:pt x="259" y="5349"/>
                  </a:cubicBezTo>
                  <a:cubicBezTo>
                    <a:pt x="307" y="5313"/>
                    <a:pt x="1793" y="4195"/>
                    <a:pt x="2068" y="3998"/>
                  </a:cubicBezTo>
                  <a:cubicBezTo>
                    <a:pt x="2265" y="3848"/>
                    <a:pt x="2482" y="3763"/>
                    <a:pt x="2704" y="3757"/>
                  </a:cubicBezTo>
                  <a:cubicBezTo>
                    <a:pt x="2927" y="3763"/>
                    <a:pt x="3144" y="3848"/>
                    <a:pt x="3340" y="3998"/>
                  </a:cubicBezTo>
                  <a:cubicBezTo>
                    <a:pt x="3616" y="4195"/>
                    <a:pt x="5099" y="5311"/>
                    <a:pt x="5145" y="5345"/>
                  </a:cubicBezTo>
                  <a:cubicBezTo>
                    <a:pt x="5204" y="5389"/>
                    <a:pt x="5286" y="5388"/>
                    <a:pt x="5341" y="5340"/>
                  </a:cubicBezTo>
                  <a:cubicBezTo>
                    <a:pt x="5403" y="5286"/>
                    <a:pt x="5411" y="5195"/>
                    <a:pt x="5363" y="5130"/>
                  </a:cubicBezTo>
                  <a:cubicBezTo>
                    <a:pt x="5329" y="5085"/>
                    <a:pt x="4206" y="3606"/>
                    <a:pt x="4009" y="3332"/>
                  </a:cubicBezTo>
                  <a:cubicBezTo>
                    <a:pt x="3858" y="3136"/>
                    <a:pt x="3773" y="2920"/>
                    <a:pt x="3767" y="2698"/>
                  </a:cubicBezTo>
                  <a:cubicBezTo>
                    <a:pt x="3773" y="2476"/>
                    <a:pt x="3858" y="2260"/>
                    <a:pt x="4009" y="2064"/>
                  </a:cubicBezTo>
                  <a:cubicBezTo>
                    <a:pt x="4206" y="1790"/>
                    <a:pt x="5327" y="314"/>
                    <a:pt x="5359" y="271"/>
                  </a:cubicBezTo>
                  <a:cubicBezTo>
                    <a:pt x="5404" y="212"/>
                    <a:pt x="5404" y="128"/>
                    <a:pt x="5355" y="72"/>
                  </a:cubicBezTo>
                  <a:cubicBezTo>
                    <a:pt x="5301" y="9"/>
                    <a:pt x="5209" y="0"/>
                    <a:pt x="5143" y="49"/>
                  </a:cubicBezTo>
                  <a:cubicBezTo>
                    <a:pt x="5097" y="83"/>
                    <a:pt x="3616" y="1201"/>
                    <a:pt x="3340" y="1398"/>
                  </a:cubicBezTo>
                  <a:cubicBezTo>
                    <a:pt x="3144" y="1548"/>
                    <a:pt x="2927" y="1633"/>
                    <a:pt x="2704" y="1639"/>
                  </a:cubicBezTo>
                  <a:cubicBezTo>
                    <a:pt x="2482" y="1633"/>
                    <a:pt x="2265" y="1548"/>
                    <a:pt x="2068" y="1398"/>
                  </a:cubicBezTo>
                  <a:cubicBezTo>
                    <a:pt x="1793" y="1201"/>
                    <a:pt x="309" y="81"/>
                    <a:pt x="263" y="47"/>
                  </a:cubicBezTo>
                  <a:cubicBezTo>
                    <a:pt x="202" y="1"/>
                    <a:pt x="116" y="7"/>
                    <a:pt x="61" y="62"/>
                  </a:cubicBezTo>
                  <a:cubicBezTo>
                    <a:pt x="61" y="62"/>
                    <a:pt x="61" y="62"/>
                    <a:pt x="61" y="62"/>
                  </a:cubicBezTo>
                  <a:cubicBezTo>
                    <a:pt x="7" y="116"/>
                    <a:pt x="1" y="202"/>
                    <a:pt x="47" y="263"/>
                  </a:cubicBezTo>
                  <a:cubicBezTo>
                    <a:pt x="82" y="310"/>
                    <a:pt x="1203" y="1790"/>
                    <a:pt x="1400" y="2064"/>
                  </a:cubicBezTo>
                  <a:cubicBezTo>
                    <a:pt x="1551" y="2260"/>
                    <a:pt x="1636" y="2476"/>
                    <a:pt x="1642" y="2698"/>
                  </a:cubicBezTo>
                  <a:cubicBezTo>
                    <a:pt x="1636" y="2920"/>
                    <a:pt x="1551" y="3136"/>
                    <a:pt x="1400" y="3332"/>
                  </a:cubicBezTo>
                  <a:cubicBezTo>
                    <a:pt x="1203" y="3606"/>
                    <a:pt x="80" y="5088"/>
                    <a:pt x="45" y="5135"/>
                  </a:cubicBezTo>
                  <a:cubicBezTo>
                    <a:pt x="0" y="5195"/>
                    <a:pt x="6" y="5280"/>
                    <a:pt x="59" y="5334"/>
                  </a:cubicBezTo>
                  <a:close/>
                </a:path>
              </a:pathLst>
            </a:custGeom>
            <a:solidFill>
              <a:srgbClr val="4472C3"/>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382">
                <a:solidFill>
                  <a:srgbClr val="000000"/>
                </a:solidFill>
                <a:latin typeface="Helvetica Neue"/>
                <a:ea typeface="Helvetica Neue"/>
                <a:cs typeface="Helvetica Neue"/>
                <a:sym typeface="Helvetica Neue"/>
              </a:endParaRPr>
            </a:p>
          </p:txBody>
        </p:sp>
        <p:sp>
          <p:nvSpPr>
            <p:cNvPr id="644" name="Google Shape;644;p40"/>
            <p:cNvSpPr/>
            <p:nvPr/>
          </p:nvSpPr>
          <p:spPr>
            <a:xfrm>
              <a:off x="4012722" y="3451866"/>
              <a:ext cx="471541" cy="471541"/>
            </a:xfrm>
            <a:custGeom>
              <a:pathLst>
                <a:path extrusionOk="0" h="471541" w="471541">
                  <a:moveTo>
                    <a:pt x="78592" y="0"/>
                  </a:moveTo>
                  <a:lnTo>
                    <a:pt x="392949" y="0"/>
                  </a:lnTo>
                  <a:cubicBezTo>
                    <a:pt x="436354" y="0"/>
                    <a:pt x="471541" y="35187"/>
                    <a:pt x="471541" y="78592"/>
                  </a:cubicBezTo>
                  <a:lnTo>
                    <a:pt x="471541" y="392949"/>
                  </a:lnTo>
                  <a:cubicBezTo>
                    <a:pt x="471541" y="436354"/>
                    <a:pt x="436354" y="471541"/>
                    <a:pt x="392949" y="471541"/>
                  </a:cubicBezTo>
                  <a:lnTo>
                    <a:pt x="78592" y="471541"/>
                  </a:lnTo>
                  <a:cubicBezTo>
                    <a:pt x="35187" y="471541"/>
                    <a:pt x="0" y="436354"/>
                    <a:pt x="0" y="392949"/>
                  </a:cubicBezTo>
                  <a:lnTo>
                    <a:pt x="0" y="78592"/>
                  </a:lnTo>
                  <a:cubicBezTo>
                    <a:pt x="0" y="35187"/>
                    <a:pt x="35187" y="0"/>
                    <a:pt x="78592" y="0"/>
                  </a:cubicBezTo>
                  <a:close/>
                </a:path>
              </a:pathLst>
            </a:custGeom>
            <a:solidFill>
              <a:srgbClr val="F4B0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82">
                <a:solidFill>
                  <a:srgbClr val="FFFFFF"/>
                </a:solidFill>
                <a:latin typeface="Helvetica Neue"/>
                <a:ea typeface="Helvetica Neue"/>
                <a:cs typeface="Helvetica Neue"/>
                <a:sym typeface="Helvetica Neue"/>
              </a:endParaRPr>
            </a:p>
          </p:txBody>
        </p:sp>
      </p:grpSp>
      <p:grpSp>
        <p:nvGrpSpPr>
          <p:cNvPr id="645" name="Google Shape;645;p40"/>
          <p:cNvGrpSpPr/>
          <p:nvPr/>
        </p:nvGrpSpPr>
        <p:grpSpPr>
          <a:xfrm>
            <a:off x="4451815" y="4518658"/>
            <a:ext cx="724298" cy="448731"/>
            <a:chOff x="16516350" y="0"/>
            <a:chExt cx="11074400" cy="6861175"/>
          </a:xfrm>
        </p:grpSpPr>
        <p:sp>
          <p:nvSpPr>
            <p:cNvPr id="646" name="Google Shape;646;p40"/>
            <p:cNvSpPr/>
            <p:nvPr/>
          </p:nvSpPr>
          <p:spPr>
            <a:xfrm>
              <a:off x="16516350" y="0"/>
              <a:ext cx="11074400" cy="6861175"/>
            </a:xfrm>
            <a:custGeom>
              <a:pathLst>
                <a:path extrusionOk="0" h="2620" w="4233">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070">
                <a:solidFill>
                  <a:schemeClr val="dk1"/>
                </a:solidFill>
                <a:latin typeface="Calibri"/>
                <a:ea typeface="Calibri"/>
                <a:cs typeface="Calibri"/>
                <a:sym typeface="Calibri"/>
              </a:endParaRPr>
            </a:p>
          </p:txBody>
        </p:sp>
        <p:sp>
          <p:nvSpPr>
            <p:cNvPr id="647" name="Google Shape;647;p40"/>
            <p:cNvSpPr/>
            <p:nvPr/>
          </p:nvSpPr>
          <p:spPr>
            <a:xfrm>
              <a:off x="18627725" y="773113"/>
              <a:ext cx="6851650" cy="1801813"/>
            </a:xfrm>
            <a:custGeom>
              <a:pathLst>
                <a:path extrusionOk="0" h="688" w="2619">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070">
                <a:solidFill>
                  <a:schemeClr val="dk1"/>
                </a:solidFill>
                <a:latin typeface="Calibri"/>
                <a:ea typeface="Calibri"/>
                <a:cs typeface="Calibri"/>
                <a:sym typeface="Calibri"/>
              </a:endParaRPr>
            </a:p>
          </p:txBody>
        </p:sp>
        <p:sp>
          <p:nvSpPr>
            <p:cNvPr id="648" name="Google Shape;648;p40"/>
            <p:cNvSpPr/>
            <p:nvPr/>
          </p:nvSpPr>
          <p:spPr>
            <a:xfrm>
              <a:off x="17411700" y="3740150"/>
              <a:ext cx="2254250" cy="1038225"/>
            </a:xfrm>
            <a:custGeom>
              <a:pathLst>
                <a:path extrusionOk="0" h="397" w="862">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070">
                <a:solidFill>
                  <a:schemeClr val="dk1"/>
                </a:solidFill>
                <a:latin typeface="Calibri"/>
                <a:ea typeface="Calibri"/>
                <a:cs typeface="Calibri"/>
                <a:sym typeface="Calibri"/>
              </a:endParaRPr>
            </a:p>
          </p:txBody>
        </p:sp>
        <p:sp>
          <p:nvSpPr>
            <p:cNvPr id="649" name="Google Shape;649;p40"/>
            <p:cNvSpPr/>
            <p:nvPr/>
          </p:nvSpPr>
          <p:spPr>
            <a:xfrm>
              <a:off x="24466550" y="3740150"/>
              <a:ext cx="2255838" cy="1038225"/>
            </a:xfrm>
            <a:custGeom>
              <a:pathLst>
                <a:path extrusionOk="0" h="397" w="862">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070">
                <a:solidFill>
                  <a:schemeClr val="dk1"/>
                </a:solidFill>
                <a:latin typeface="Calibri"/>
                <a:ea typeface="Calibri"/>
                <a:cs typeface="Calibri"/>
                <a:sym typeface="Calibri"/>
              </a:endParaRPr>
            </a:p>
          </p:txBody>
        </p:sp>
      </p:grpSp>
      <p:grpSp>
        <p:nvGrpSpPr>
          <p:cNvPr id="650" name="Google Shape;650;p40"/>
          <p:cNvGrpSpPr/>
          <p:nvPr/>
        </p:nvGrpSpPr>
        <p:grpSpPr>
          <a:xfrm>
            <a:off x="4581248" y="2911679"/>
            <a:ext cx="482784" cy="655585"/>
            <a:chOff x="1105197" y="2827506"/>
            <a:chExt cx="1396843" cy="1896808"/>
          </a:xfrm>
        </p:grpSpPr>
        <p:sp>
          <p:nvSpPr>
            <p:cNvPr id="651" name="Google Shape;651;p40"/>
            <p:cNvSpPr/>
            <p:nvPr/>
          </p:nvSpPr>
          <p:spPr>
            <a:xfrm>
              <a:off x="1105197" y="2827506"/>
              <a:ext cx="1396843" cy="1896808"/>
            </a:xfrm>
            <a:custGeom>
              <a:pathLst>
                <a:path extrusionOk="0" h="1219" w="897">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82">
                <a:solidFill>
                  <a:srgbClr val="FFFFFF"/>
                </a:solidFill>
                <a:latin typeface="Helvetica Neue"/>
                <a:ea typeface="Helvetica Neue"/>
                <a:cs typeface="Helvetica Neue"/>
                <a:sym typeface="Helvetica Neue"/>
              </a:endParaRPr>
            </a:p>
          </p:txBody>
        </p:sp>
        <p:sp>
          <p:nvSpPr>
            <p:cNvPr id="652" name="Google Shape;652;p40"/>
            <p:cNvSpPr/>
            <p:nvPr/>
          </p:nvSpPr>
          <p:spPr>
            <a:xfrm>
              <a:off x="1234406" y="2956715"/>
              <a:ext cx="1138428" cy="1670983"/>
            </a:xfrm>
            <a:custGeom>
              <a:pathLst>
                <a:path extrusionOk="0" h="1074" w="731">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rgbClr val="F4B0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82">
                <a:solidFill>
                  <a:srgbClr val="FFFFFF"/>
                </a:solidFill>
                <a:latin typeface="Helvetica Neue"/>
                <a:ea typeface="Helvetica Neue"/>
                <a:cs typeface="Helvetica Neue"/>
                <a:sym typeface="Helvetica Neue"/>
              </a:endParaRPr>
            </a:p>
          </p:txBody>
        </p:sp>
      </p:grpSp>
      <p:grpSp>
        <p:nvGrpSpPr>
          <p:cNvPr id="653" name="Google Shape;653;p40"/>
          <p:cNvGrpSpPr/>
          <p:nvPr/>
        </p:nvGrpSpPr>
        <p:grpSpPr>
          <a:xfrm flipH="1">
            <a:off x="5872547" y="5194995"/>
            <a:ext cx="456610" cy="539291"/>
            <a:chOff x="3568701" y="1193801"/>
            <a:chExt cx="1560512" cy="1843088"/>
          </a:xfrm>
        </p:grpSpPr>
        <p:sp>
          <p:nvSpPr>
            <p:cNvPr id="654" name="Google Shape;654;p40"/>
            <p:cNvSpPr/>
            <p:nvPr/>
          </p:nvSpPr>
          <p:spPr>
            <a:xfrm>
              <a:off x="3684588" y="1193801"/>
              <a:ext cx="1430337" cy="1843088"/>
            </a:xfrm>
            <a:custGeom>
              <a:pathLst>
                <a:path extrusionOk="0" h="4076" w="3154">
                  <a:moveTo>
                    <a:pt x="61" y="1995"/>
                  </a:moveTo>
                  <a:cubicBezTo>
                    <a:pt x="61" y="1991"/>
                    <a:pt x="61" y="1991"/>
                    <a:pt x="61" y="1991"/>
                  </a:cubicBezTo>
                  <a:cubicBezTo>
                    <a:pt x="165" y="1847"/>
                    <a:pt x="273" y="1699"/>
                    <a:pt x="300" y="1524"/>
                  </a:cubicBezTo>
                  <a:cubicBezTo>
                    <a:pt x="324" y="1376"/>
                    <a:pt x="290" y="1228"/>
                    <a:pt x="294" y="1080"/>
                  </a:cubicBezTo>
                  <a:cubicBezTo>
                    <a:pt x="300" y="754"/>
                    <a:pt x="489" y="444"/>
                    <a:pt x="756" y="259"/>
                  </a:cubicBezTo>
                  <a:cubicBezTo>
                    <a:pt x="1026" y="71"/>
                    <a:pt x="1363" y="0"/>
                    <a:pt x="1690" y="20"/>
                  </a:cubicBezTo>
                  <a:cubicBezTo>
                    <a:pt x="2004" y="41"/>
                    <a:pt x="2314" y="145"/>
                    <a:pt x="2557" y="340"/>
                  </a:cubicBezTo>
                  <a:cubicBezTo>
                    <a:pt x="2986" y="680"/>
                    <a:pt x="3154" y="1305"/>
                    <a:pt x="2962" y="1816"/>
                  </a:cubicBezTo>
                  <a:cubicBezTo>
                    <a:pt x="2888" y="2015"/>
                    <a:pt x="2763" y="2193"/>
                    <a:pt x="2672" y="2381"/>
                  </a:cubicBezTo>
                  <a:cubicBezTo>
                    <a:pt x="2578" y="2573"/>
                    <a:pt x="2513" y="2792"/>
                    <a:pt x="2564" y="2997"/>
                  </a:cubicBezTo>
                  <a:cubicBezTo>
                    <a:pt x="2591" y="3098"/>
                    <a:pt x="2648" y="3198"/>
                    <a:pt x="2631" y="3303"/>
                  </a:cubicBezTo>
                  <a:cubicBezTo>
                    <a:pt x="2611" y="3414"/>
                    <a:pt x="2524" y="3494"/>
                    <a:pt x="2436" y="3562"/>
                  </a:cubicBezTo>
                  <a:cubicBezTo>
                    <a:pt x="2233" y="3720"/>
                    <a:pt x="2014" y="3858"/>
                    <a:pt x="1785" y="3972"/>
                  </a:cubicBezTo>
                  <a:cubicBezTo>
                    <a:pt x="1684" y="4022"/>
                    <a:pt x="1579" y="4070"/>
                    <a:pt x="1464" y="4076"/>
                  </a:cubicBezTo>
                  <a:cubicBezTo>
                    <a:pt x="1427" y="4076"/>
                    <a:pt x="1383" y="4073"/>
                    <a:pt x="1363" y="4039"/>
                  </a:cubicBezTo>
                  <a:cubicBezTo>
                    <a:pt x="1350" y="4022"/>
                    <a:pt x="1346" y="3999"/>
                    <a:pt x="1346" y="3975"/>
                  </a:cubicBezTo>
                  <a:cubicBezTo>
                    <a:pt x="1333" y="3817"/>
                    <a:pt x="1323" y="3659"/>
                    <a:pt x="1309" y="3501"/>
                  </a:cubicBezTo>
                  <a:cubicBezTo>
                    <a:pt x="1302" y="3400"/>
                    <a:pt x="1296" y="3303"/>
                    <a:pt x="1262" y="3209"/>
                  </a:cubicBezTo>
                  <a:cubicBezTo>
                    <a:pt x="1228" y="3118"/>
                    <a:pt x="1164" y="3030"/>
                    <a:pt x="1073" y="2993"/>
                  </a:cubicBezTo>
                  <a:cubicBezTo>
                    <a:pt x="881" y="2916"/>
                    <a:pt x="634" y="3064"/>
                    <a:pt x="469" y="2946"/>
                  </a:cubicBezTo>
                  <a:cubicBezTo>
                    <a:pt x="425" y="2916"/>
                    <a:pt x="395" y="2866"/>
                    <a:pt x="381" y="2815"/>
                  </a:cubicBezTo>
                  <a:cubicBezTo>
                    <a:pt x="368" y="2751"/>
                    <a:pt x="388" y="2707"/>
                    <a:pt x="402" y="2650"/>
                  </a:cubicBezTo>
                  <a:cubicBezTo>
                    <a:pt x="415" y="2593"/>
                    <a:pt x="375" y="2590"/>
                    <a:pt x="334" y="2573"/>
                  </a:cubicBezTo>
                  <a:cubicBezTo>
                    <a:pt x="280" y="2546"/>
                    <a:pt x="263" y="2465"/>
                    <a:pt x="304" y="2418"/>
                  </a:cubicBezTo>
                  <a:cubicBezTo>
                    <a:pt x="263" y="2428"/>
                    <a:pt x="216" y="2405"/>
                    <a:pt x="203" y="2364"/>
                  </a:cubicBezTo>
                  <a:cubicBezTo>
                    <a:pt x="192" y="2344"/>
                    <a:pt x="196" y="2321"/>
                    <a:pt x="203" y="2301"/>
                  </a:cubicBezTo>
                  <a:cubicBezTo>
                    <a:pt x="213" y="2280"/>
                    <a:pt x="240" y="2260"/>
                    <a:pt x="233" y="2240"/>
                  </a:cubicBezTo>
                  <a:cubicBezTo>
                    <a:pt x="223" y="2206"/>
                    <a:pt x="149" y="2203"/>
                    <a:pt x="122" y="2196"/>
                  </a:cubicBezTo>
                  <a:cubicBezTo>
                    <a:pt x="81" y="2186"/>
                    <a:pt x="37" y="2173"/>
                    <a:pt x="20" y="2129"/>
                  </a:cubicBezTo>
                  <a:cubicBezTo>
                    <a:pt x="0" y="2085"/>
                    <a:pt x="30" y="2035"/>
                    <a:pt x="61" y="1995"/>
                  </a:cubicBezTo>
                  <a:close/>
                </a:path>
              </a:pathLst>
            </a:custGeom>
            <a:solidFill>
              <a:schemeClr val="accent2"/>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070">
                <a:solidFill>
                  <a:schemeClr val="dk1"/>
                </a:solidFill>
                <a:latin typeface="Calibri"/>
                <a:ea typeface="Calibri"/>
                <a:cs typeface="Calibri"/>
                <a:sym typeface="Calibri"/>
              </a:endParaRPr>
            </a:p>
          </p:txBody>
        </p:sp>
        <p:sp>
          <p:nvSpPr>
            <p:cNvPr id="655" name="Google Shape;655;p40"/>
            <p:cNvSpPr/>
            <p:nvPr/>
          </p:nvSpPr>
          <p:spPr>
            <a:xfrm>
              <a:off x="3568701" y="1544638"/>
              <a:ext cx="1560512" cy="493713"/>
            </a:xfrm>
            <a:custGeom>
              <a:pathLst>
                <a:path extrusionOk="0" h="1091" w="3442">
                  <a:moveTo>
                    <a:pt x="3408" y="705"/>
                  </a:moveTo>
                  <a:cubicBezTo>
                    <a:pt x="3405" y="749"/>
                    <a:pt x="3369" y="784"/>
                    <a:pt x="3325" y="786"/>
                  </a:cubicBezTo>
                  <a:cubicBezTo>
                    <a:pt x="1052" y="875"/>
                    <a:pt x="1052" y="875"/>
                    <a:pt x="1052" y="875"/>
                  </a:cubicBezTo>
                  <a:cubicBezTo>
                    <a:pt x="1023" y="875"/>
                    <a:pt x="997" y="890"/>
                    <a:pt x="984" y="916"/>
                  </a:cubicBezTo>
                  <a:cubicBezTo>
                    <a:pt x="909" y="1032"/>
                    <a:pt x="909" y="1032"/>
                    <a:pt x="909" y="1032"/>
                  </a:cubicBezTo>
                  <a:cubicBezTo>
                    <a:pt x="891" y="1059"/>
                    <a:pt x="862" y="1076"/>
                    <a:pt x="830" y="1077"/>
                  </a:cubicBezTo>
                  <a:cubicBezTo>
                    <a:pt x="681" y="1080"/>
                    <a:pt x="259" y="1087"/>
                    <a:pt x="156" y="1090"/>
                  </a:cubicBezTo>
                  <a:cubicBezTo>
                    <a:pt x="126" y="1091"/>
                    <a:pt x="98" y="1070"/>
                    <a:pt x="90" y="1040"/>
                  </a:cubicBezTo>
                  <a:cubicBezTo>
                    <a:pt x="3" y="718"/>
                    <a:pt x="0" y="376"/>
                    <a:pt x="84" y="50"/>
                  </a:cubicBezTo>
                  <a:cubicBezTo>
                    <a:pt x="92" y="21"/>
                    <a:pt x="119" y="0"/>
                    <a:pt x="149" y="0"/>
                  </a:cubicBezTo>
                  <a:cubicBezTo>
                    <a:pt x="826" y="0"/>
                    <a:pt x="826" y="0"/>
                    <a:pt x="826" y="0"/>
                  </a:cubicBezTo>
                  <a:cubicBezTo>
                    <a:pt x="861" y="0"/>
                    <a:pt x="895" y="14"/>
                    <a:pt x="920" y="39"/>
                  </a:cubicBezTo>
                  <a:cubicBezTo>
                    <a:pt x="929" y="48"/>
                    <a:pt x="929" y="48"/>
                    <a:pt x="929" y="48"/>
                  </a:cubicBezTo>
                  <a:cubicBezTo>
                    <a:pt x="952" y="70"/>
                    <a:pt x="984" y="83"/>
                    <a:pt x="1016" y="83"/>
                  </a:cubicBezTo>
                  <a:cubicBezTo>
                    <a:pt x="2443" y="142"/>
                    <a:pt x="3168" y="164"/>
                    <a:pt x="3356" y="172"/>
                  </a:cubicBezTo>
                  <a:cubicBezTo>
                    <a:pt x="3405" y="174"/>
                    <a:pt x="3442" y="216"/>
                    <a:pt x="3439" y="265"/>
                  </a:cubicBezTo>
                  <a:lnTo>
                    <a:pt x="3408" y="705"/>
                  </a:lnTo>
                  <a:close/>
                </a:path>
              </a:pathLst>
            </a:custGeom>
            <a:solidFill>
              <a:srgbClr val="4472C3"/>
            </a:solidFill>
            <a:ln>
              <a:noFill/>
            </a:ln>
          </p:spPr>
          <p:txBody>
            <a:bodyPr anchorCtr="0" anchor="t" bIns="39600" lIns="79225" spcFirstLastPara="1" rIns="79225" wrap="square" tIns="39600">
              <a:noAutofit/>
            </a:bodyPr>
            <a:lstStyle/>
            <a:p>
              <a:pPr indent="0" lvl="0" marL="0" marR="0" rtl="0" algn="l">
                <a:spcBef>
                  <a:spcPts val="0"/>
                </a:spcBef>
                <a:spcAft>
                  <a:spcPts val="0"/>
                </a:spcAft>
                <a:buNone/>
              </a:pPr>
              <a:r>
                <a:t/>
              </a:r>
              <a:endParaRPr sz="1070">
                <a:solidFill>
                  <a:schemeClr val="dk1"/>
                </a:solidFill>
                <a:latin typeface="Calibri"/>
                <a:ea typeface="Calibri"/>
                <a:cs typeface="Calibri"/>
                <a:sym typeface="Calibri"/>
              </a:endParaRPr>
            </a:p>
          </p:txBody>
        </p:sp>
      </p:grpSp>
      <p:sp>
        <p:nvSpPr>
          <p:cNvPr id="656" name="Google Shape;656;p40"/>
          <p:cNvSpPr/>
          <p:nvPr/>
        </p:nvSpPr>
        <p:spPr>
          <a:xfrm>
            <a:off x="4590397" y="2526327"/>
            <a:ext cx="2984855" cy="2984838"/>
          </a:xfrm>
          <a:prstGeom prst="arc">
            <a:avLst>
              <a:gd fmla="val 20694944" name="adj1"/>
              <a:gd fmla="val 657886" name="adj2"/>
            </a:avLst>
          </a:prstGeom>
          <a:noFill/>
          <a:ln cap="rnd"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aseline="-25000" sz="1382">
              <a:solidFill>
                <a:srgbClr val="FFFFFF"/>
              </a:solidFill>
              <a:latin typeface="Helvetica Neue"/>
              <a:ea typeface="Helvetica Neue"/>
              <a:cs typeface="Helvetica Neue"/>
              <a:sym typeface="Helvetica Neue"/>
            </a:endParaRPr>
          </a:p>
        </p:txBody>
      </p:sp>
      <p:sp>
        <p:nvSpPr>
          <p:cNvPr id="657" name="Google Shape;657;p40"/>
          <p:cNvSpPr/>
          <p:nvPr/>
        </p:nvSpPr>
        <p:spPr>
          <a:xfrm>
            <a:off x="4590397" y="2526327"/>
            <a:ext cx="2984855" cy="2984838"/>
          </a:xfrm>
          <a:prstGeom prst="arc">
            <a:avLst>
              <a:gd fmla="val 2394734" name="adj1"/>
              <a:gd fmla="val 4846934" name="adj2"/>
            </a:avLst>
          </a:prstGeom>
          <a:noFill/>
          <a:ln cap="rnd"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aseline="-25000" sz="1382">
              <a:solidFill>
                <a:srgbClr val="FFFFFF"/>
              </a:solidFill>
              <a:latin typeface="Helvetica Neue"/>
              <a:ea typeface="Helvetica Neue"/>
              <a:cs typeface="Helvetica Neue"/>
              <a:sym typeface="Helvetica Neue"/>
            </a:endParaRPr>
          </a:p>
        </p:txBody>
      </p:sp>
      <p:sp>
        <p:nvSpPr>
          <p:cNvPr id="658" name="Google Shape;658;p40"/>
          <p:cNvSpPr/>
          <p:nvPr/>
        </p:nvSpPr>
        <p:spPr>
          <a:xfrm>
            <a:off x="4590397" y="2526327"/>
            <a:ext cx="2984855" cy="2984838"/>
          </a:xfrm>
          <a:prstGeom prst="arc">
            <a:avLst>
              <a:gd fmla="val 5859736" name="adj1"/>
              <a:gd fmla="val 8429721" name="adj2"/>
            </a:avLst>
          </a:prstGeom>
          <a:noFill/>
          <a:ln cap="rnd"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aseline="-25000" sz="1382">
              <a:solidFill>
                <a:srgbClr val="FFFFFF"/>
              </a:solidFill>
              <a:latin typeface="Helvetica Neue"/>
              <a:ea typeface="Helvetica Neue"/>
              <a:cs typeface="Helvetica Neue"/>
              <a:sym typeface="Helvetica Neue"/>
            </a:endParaRPr>
          </a:p>
        </p:txBody>
      </p:sp>
      <p:sp>
        <p:nvSpPr>
          <p:cNvPr id="659" name="Google Shape;659;p40"/>
          <p:cNvSpPr/>
          <p:nvPr/>
        </p:nvSpPr>
        <p:spPr>
          <a:xfrm>
            <a:off x="4590397" y="2526327"/>
            <a:ext cx="2984855" cy="2984838"/>
          </a:xfrm>
          <a:prstGeom prst="arc">
            <a:avLst>
              <a:gd fmla="val 9720535" name="adj1"/>
              <a:gd fmla="val 11757081" name="adj2"/>
            </a:avLst>
          </a:prstGeom>
          <a:noFill/>
          <a:ln cap="rnd"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aseline="-25000" sz="1382">
              <a:solidFill>
                <a:srgbClr val="FFFFFF"/>
              </a:solidFill>
              <a:latin typeface="Helvetica Neue"/>
              <a:ea typeface="Helvetica Neue"/>
              <a:cs typeface="Helvetica Neue"/>
              <a:sym typeface="Helvetica Neue"/>
            </a:endParaRPr>
          </a:p>
        </p:txBody>
      </p:sp>
      <p:sp>
        <p:nvSpPr>
          <p:cNvPr id="660" name="Google Shape;660;p40"/>
          <p:cNvSpPr/>
          <p:nvPr/>
        </p:nvSpPr>
        <p:spPr>
          <a:xfrm>
            <a:off x="4590397" y="2526327"/>
            <a:ext cx="2984855" cy="2984838"/>
          </a:xfrm>
          <a:prstGeom prst="arc">
            <a:avLst>
              <a:gd fmla="val 13736932" name="adj1"/>
              <a:gd fmla="val 15641805" name="adj2"/>
            </a:avLst>
          </a:prstGeom>
          <a:noFill/>
          <a:ln cap="rnd"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aseline="-25000" sz="1382">
              <a:solidFill>
                <a:srgbClr val="FFFFFF"/>
              </a:solidFill>
              <a:latin typeface="Helvetica Neue"/>
              <a:ea typeface="Helvetica Neue"/>
              <a:cs typeface="Helvetica Neue"/>
              <a:sym typeface="Helvetica Neue"/>
            </a:endParaRPr>
          </a:p>
        </p:txBody>
      </p:sp>
      <p:grpSp>
        <p:nvGrpSpPr>
          <p:cNvPr id="661" name="Google Shape;661;p40"/>
          <p:cNvGrpSpPr/>
          <p:nvPr/>
        </p:nvGrpSpPr>
        <p:grpSpPr>
          <a:xfrm>
            <a:off x="5893734" y="2203038"/>
            <a:ext cx="414234" cy="587671"/>
            <a:chOff x="1779991" y="4420581"/>
            <a:chExt cx="186239" cy="266101"/>
          </a:xfrm>
        </p:grpSpPr>
        <p:sp>
          <p:nvSpPr>
            <p:cNvPr id="662" name="Google Shape;662;p40"/>
            <p:cNvSpPr/>
            <p:nvPr/>
          </p:nvSpPr>
          <p:spPr>
            <a:xfrm>
              <a:off x="1803950" y="4420581"/>
              <a:ext cx="126183" cy="266101"/>
            </a:xfrm>
            <a:custGeom>
              <a:pathLst>
                <a:path extrusionOk="0" h="3451" w="1637">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663" name="Google Shape;663;p40"/>
            <p:cNvSpPr/>
            <p:nvPr/>
          </p:nvSpPr>
          <p:spPr>
            <a:xfrm>
              <a:off x="1779991" y="4466582"/>
              <a:ext cx="174100" cy="174100"/>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664" name="Google Shape;664;p40"/>
            <p:cNvSpPr/>
            <p:nvPr/>
          </p:nvSpPr>
          <p:spPr>
            <a:xfrm>
              <a:off x="1799797" y="4486388"/>
              <a:ext cx="134488" cy="134488"/>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665" name="Google Shape;665;p40"/>
            <p:cNvSpPr/>
            <p:nvPr/>
          </p:nvSpPr>
          <p:spPr>
            <a:xfrm>
              <a:off x="1952174" y="4539736"/>
              <a:ext cx="14056" cy="27792"/>
            </a:xfrm>
            <a:custGeom>
              <a:pathLst>
                <a:path extrusionOk="0" h="360" w="180">
                  <a:moveTo>
                    <a:pt x="0" y="0"/>
                  </a:moveTo>
                  <a:cubicBezTo>
                    <a:pt x="104" y="0"/>
                    <a:pt x="180" y="80"/>
                    <a:pt x="180" y="177"/>
                  </a:cubicBezTo>
                  <a:cubicBezTo>
                    <a:pt x="180" y="279"/>
                    <a:pt x="104" y="360"/>
                    <a:pt x="0" y="36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sp>
        <p:nvSpPr>
          <p:cNvPr id="666" name="Google Shape;666;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661"/>
                                        </p:tgtEl>
                                        <p:attrNameLst>
                                          <p:attrName>style.visibility</p:attrName>
                                        </p:attrNameLst>
                                      </p:cBhvr>
                                      <p:to>
                                        <p:strVal val="visible"/>
                                      </p:to>
                                    </p:set>
                                    <p:animEffect filter="fade" transition="in">
                                      <p:cBhvr>
                                        <p:cTn dur="750"/>
                                        <p:tgtEl>
                                          <p:spTgt spid="661"/>
                                        </p:tgtEl>
                                      </p:cBhvr>
                                    </p:animEffect>
                                  </p:childTnLst>
                                </p:cTn>
                              </p:par>
                            </p:childTnLst>
                          </p:cTn>
                        </p:par>
                        <p:par>
                          <p:cTn fill="hold">
                            <p:stCondLst>
                              <p:cond delay="750"/>
                            </p:stCondLst>
                            <p:childTnLst>
                              <p:par>
                                <p:cTn fill="hold" nodeType="afterEffect" presetClass="entr" presetID="10" presetSubtype="0">
                                  <p:stCondLst>
                                    <p:cond delay="500"/>
                                  </p:stCondLst>
                                  <p:childTnLst>
                                    <p:set>
                                      <p:cBhvr>
                                        <p:cTn dur="1" fill="hold">
                                          <p:stCondLst>
                                            <p:cond delay="0"/>
                                          </p:stCondLst>
                                        </p:cTn>
                                        <p:tgtEl>
                                          <p:spTgt spid="640"/>
                                        </p:tgtEl>
                                        <p:attrNameLst>
                                          <p:attrName>style.visibility</p:attrName>
                                        </p:attrNameLst>
                                      </p:cBhvr>
                                      <p:to>
                                        <p:strVal val="visible"/>
                                      </p:to>
                                    </p:set>
                                    <p:animEffect filter="fade" transition="in">
                                      <p:cBhvr>
                                        <p:cTn dur="750"/>
                                        <p:tgtEl>
                                          <p:spTgt spid="640"/>
                                        </p:tgtEl>
                                      </p:cBhvr>
                                    </p:animEffect>
                                  </p:childTnLst>
                                </p:cTn>
                              </p:par>
                            </p:childTnLst>
                          </p:cTn>
                        </p:par>
                        <p:par>
                          <p:cTn fill="hold">
                            <p:stCondLst>
                              <p:cond delay="1500"/>
                            </p:stCondLst>
                            <p:childTnLst>
                              <p:par>
                                <p:cTn fill="hold" nodeType="afterEffect" presetClass="entr" presetID="10" presetSubtype="0">
                                  <p:stCondLst>
                                    <p:cond delay="500"/>
                                  </p:stCondLst>
                                  <p:childTnLst>
                                    <p:set>
                                      <p:cBhvr>
                                        <p:cTn dur="1" fill="hold">
                                          <p:stCondLst>
                                            <p:cond delay="0"/>
                                          </p:stCondLst>
                                        </p:cTn>
                                        <p:tgtEl>
                                          <p:spTgt spid="636"/>
                                        </p:tgtEl>
                                        <p:attrNameLst>
                                          <p:attrName>style.visibility</p:attrName>
                                        </p:attrNameLst>
                                      </p:cBhvr>
                                      <p:to>
                                        <p:strVal val="visible"/>
                                      </p:to>
                                    </p:set>
                                    <p:animEffect filter="fade" transition="in">
                                      <p:cBhvr>
                                        <p:cTn dur="750"/>
                                        <p:tgtEl>
                                          <p:spTgt spid="636"/>
                                        </p:tgtEl>
                                      </p:cBhvr>
                                    </p:animEffect>
                                  </p:childTnLst>
                                </p:cTn>
                              </p:par>
                            </p:childTnLst>
                          </p:cTn>
                        </p:par>
                        <p:par>
                          <p:cTn fill="hold">
                            <p:stCondLst>
                              <p:cond delay="2250"/>
                            </p:stCondLst>
                            <p:childTnLst>
                              <p:par>
                                <p:cTn fill="hold" nodeType="afterEffect" presetClass="entr" presetID="10" presetSubtype="0">
                                  <p:stCondLst>
                                    <p:cond delay="500"/>
                                  </p:stCondLst>
                                  <p:childTnLst>
                                    <p:set>
                                      <p:cBhvr>
                                        <p:cTn dur="1" fill="hold">
                                          <p:stCondLst>
                                            <p:cond delay="0"/>
                                          </p:stCondLst>
                                        </p:cTn>
                                        <p:tgtEl>
                                          <p:spTgt spid="653"/>
                                        </p:tgtEl>
                                        <p:attrNameLst>
                                          <p:attrName>style.visibility</p:attrName>
                                        </p:attrNameLst>
                                      </p:cBhvr>
                                      <p:to>
                                        <p:strVal val="visible"/>
                                      </p:to>
                                    </p:set>
                                    <p:animEffect filter="fade" transition="in">
                                      <p:cBhvr>
                                        <p:cTn dur="750"/>
                                        <p:tgtEl>
                                          <p:spTgt spid="653"/>
                                        </p:tgtEl>
                                      </p:cBhvr>
                                    </p:animEffect>
                                  </p:childTnLst>
                                </p:cTn>
                              </p:par>
                            </p:childTnLst>
                          </p:cTn>
                        </p:par>
                        <p:par>
                          <p:cTn fill="hold">
                            <p:stCondLst>
                              <p:cond delay="3000"/>
                            </p:stCondLst>
                            <p:childTnLst>
                              <p:par>
                                <p:cTn fill="hold" nodeType="afterEffect" presetClass="entr" presetID="10" presetSubtype="0">
                                  <p:stCondLst>
                                    <p:cond delay="500"/>
                                  </p:stCondLst>
                                  <p:childTnLst>
                                    <p:set>
                                      <p:cBhvr>
                                        <p:cTn dur="1" fill="hold">
                                          <p:stCondLst>
                                            <p:cond delay="0"/>
                                          </p:stCondLst>
                                        </p:cTn>
                                        <p:tgtEl>
                                          <p:spTgt spid="645"/>
                                        </p:tgtEl>
                                        <p:attrNameLst>
                                          <p:attrName>style.visibility</p:attrName>
                                        </p:attrNameLst>
                                      </p:cBhvr>
                                      <p:to>
                                        <p:strVal val="visible"/>
                                      </p:to>
                                    </p:set>
                                    <p:animEffect filter="fade" transition="in">
                                      <p:cBhvr>
                                        <p:cTn dur="750"/>
                                        <p:tgtEl>
                                          <p:spTgt spid="645"/>
                                        </p:tgtEl>
                                      </p:cBhvr>
                                    </p:animEffect>
                                  </p:childTnLst>
                                </p:cTn>
                              </p:par>
                            </p:childTnLst>
                          </p:cTn>
                        </p:par>
                        <p:par>
                          <p:cTn fill="hold">
                            <p:stCondLst>
                              <p:cond delay="3750"/>
                            </p:stCondLst>
                            <p:childTnLst>
                              <p:par>
                                <p:cTn fill="hold" nodeType="afterEffect" presetClass="entr" presetID="10" presetSubtype="0">
                                  <p:stCondLst>
                                    <p:cond delay="500"/>
                                  </p:stCondLst>
                                  <p:childTnLst>
                                    <p:set>
                                      <p:cBhvr>
                                        <p:cTn dur="1" fill="hold">
                                          <p:stCondLst>
                                            <p:cond delay="0"/>
                                          </p:stCondLst>
                                        </p:cTn>
                                        <p:tgtEl>
                                          <p:spTgt spid="650"/>
                                        </p:tgtEl>
                                        <p:attrNameLst>
                                          <p:attrName>style.visibility</p:attrName>
                                        </p:attrNameLst>
                                      </p:cBhvr>
                                      <p:to>
                                        <p:strVal val="visible"/>
                                      </p:to>
                                    </p:set>
                                    <p:animEffect filter="fade" transition="in">
                                      <p:cBhvr>
                                        <p:cTn dur="750"/>
                                        <p:tgtEl>
                                          <p:spTgt spid="650"/>
                                        </p:tgtEl>
                                      </p:cBhvr>
                                    </p:animEffect>
                                  </p:childTnLst>
                                </p:cTn>
                              </p:par>
                            </p:childTnLst>
                          </p:cTn>
                        </p:par>
                        <p:par>
                          <p:cTn fill="hold">
                            <p:stCondLst>
                              <p:cond delay="4500"/>
                            </p:stCondLst>
                            <p:childTnLst>
                              <p:par>
                                <p:cTn fill="hold" nodeType="afterEffect" presetClass="entr" presetID="10" presetSubtype="0">
                                  <p:stCondLst>
                                    <p:cond delay="1000"/>
                                  </p:stCondLst>
                                  <p:childTnLst>
                                    <p:set>
                                      <p:cBhvr>
                                        <p:cTn dur="1" fill="hold">
                                          <p:stCondLst>
                                            <p:cond delay="0"/>
                                          </p:stCondLst>
                                        </p:cTn>
                                        <p:tgtEl>
                                          <p:spTgt spid="639"/>
                                        </p:tgtEl>
                                        <p:attrNameLst>
                                          <p:attrName>style.visibility</p:attrName>
                                        </p:attrNameLst>
                                      </p:cBhvr>
                                      <p:to>
                                        <p:strVal val="visible"/>
                                      </p:to>
                                    </p:set>
                                    <p:animEffect filter="fade" transition="in">
                                      <p:cBhvr>
                                        <p:cTn dur="250"/>
                                        <p:tgtEl>
                                          <p:spTgt spid="639"/>
                                        </p:tgtEl>
                                      </p:cBhvr>
                                    </p:animEffect>
                                  </p:childTnLst>
                                </p:cTn>
                              </p:par>
                              <p:par>
                                <p:cTn fill="hold" nodeType="withEffect" presetClass="entr" presetID="10" presetSubtype="0">
                                  <p:stCondLst>
                                    <p:cond delay="1000"/>
                                  </p:stCondLst>
                                  <p:childTnLst>
                                    <p:set>
                                      <p:cBhvr>
                                        <p:cTn dur="1" fill="hold">
                                          <p:stCondLst>
                                            <p:cond delay="0"/>
                                          </p:stCondLst>
                                        </p:cTn>
                                        <p:tgtEl>
                                          <p:spTgt spid="660"/>
                                        </p:tgtEl>
                                        <p:attrNameLst>
                                          <p:attrName>style.visibility</p:attrName>
                                        </p:attrNameLst>
                                      </p:cBhvr>
                                      <p:to>
                                        <p:strVal val="visible"/>
                                      </p:to>
                                    </p:set>
                                    <p:animEffect filter="fade" transition="in">
                                      <p:cBhvr>
                                        <p:cTn dur="250"/>
                                        <p:tgtEl>
                                          <p:spTgt spid="660"/>
                                        </p:tgtEl>
                                      </p:cBhvr>
                                    </p:animEffect>
                                  </p:childTnLst>
                                </p:cTn>
                              </p:par>
                              <p:par>
                                <p:cTn fill="hold" nodeType="withEffect" presetClass="entr" presetID="10" presetSubtype="0">
                                  <p:stCondLst>
                                    <p:cond delay="1250"/>
                                  </p:stCondLst>
                                  <p:childTnLst>
                                    <p:set>
                                      <p:cBhvr>
                                        <p:cTn dur="1" fill="hold">
                                          <p:stCondLst>
                                            <p:cond delay="0"/>
                                          </p:stCondLst>
                                        </p:cTn>
                                        <p:tgtEl>
                                          <p:spTgt spid="656"/>
                                        </p:tgtEl>
                                        <p:attrNameLst>
                                          <p:attrName>style.visibility</p:attrName>
                                        </p:attrNameLst>
                                      </p:cBhvr>
                                      <p:to>
                                        <p:strVal val="visible"/>
                                      </p:to>
                                    </p:set>
                                    <p:animEffect filter="fade" transition="in">
                                      <p:cBhvr>
                                        <p:cTn dur="250"/>
                                        <p:tgtEl>
                                          <p:spTgt spid="656"/>
                                        </p:tgtEl>
                                      </p:cBhvr>
                                    </p:animEffect>
                                  </p:childTnLst>
                                </p:cTn>
                              </p:par>
                              <p:par>
                                <p:cTn fill="hold" nodeType="withEffect" presetClass="entr" presetID="10" presetSubtype="0">
                                  <p:stCondLst>
                                    <p:cond delay="1250"/>
                                  </p:stCondLst>
                                  <p:childTnLst>
                                    <p:set>
                                      <p:cBhvr>
                                        <p:cTn dur="1" fill="hold">
                                          <p:stCondLst>
                                            <p:cond delay="0"/>
                                          </p:stCondLst>
                                        </p:cTn>
                                        <p:tgtEl>
                                          <p:spTgt spid="659"/>
                                        </p:tgtEl>
                                        <p:attrNameLst>
                                          <p:attrName>style.visibility</p:attrName>
                                        </p:attrNameLst>
                                      </p:cBhvr>
                                      <p:to>
                                        <p:strVal val="visible"/>
                                      </p:to>
                                    </p:set>
                                    <p:animEffect filter="fade" transition="in">
                                      <p:cBhvr>
                                        <p:cTn dur="250"/>
                                        <p:tgtEl>
                                          <p:spTgt spid="659"/>
                                        </p:tgtEl>
                                      </p:cBhvr>
                                    </p:animEffect>
                                  </p:childTnLst>
                                </p:cTn>
                              </p:par>
                              <p:par>
                                <p:cTn fill="hold" nodeType="withEffect" presetClass="entr" presetID="10" presetSubtype="0">
                                  <p:stCondLst>
                                    <p:cond delay="1500"/>
                                  </p:stCondLst>
                                  <p:childTnLst>
                                    <p:set>
                                      <p:cBhvr>
                                        <p:cTn dur="1" fill="hold">
                                          <p:stCondLst>
                                            <p:cond delay="0"/>
                                          </p:stCondLst>
                                        </p:cTn>
                                        <p:tgtEl>
                                          <p:spTgt spid="657"/>
                                        </p:tgtEl>
                                        <p:attrNameLst>
                                          <p:attrName>style.visibility</p:attrName>
                                        </p:attrNameLst>
                                      </p:cBhvr>
                                      <p:to>
                                        <p:strVal val="visible"/>
                                      </p:to>
                                    </p:set>
                                    <p:animEffect filter="fade" transition="in">
                                      <p:cBhvr>
                                        <p:cTn dur="250"/>
                                        <p:tgtEl>
                                          <p:spTgt spid="657"/>
                                        </p:tgtEl>
                                      </p:cBhvr>
                                    </p:animEffect>
                                  </p:childTnLst>
                                </p:cTn>
                              </p:par>
                              <p:par>
                                <p:cTn fill="hold" nodeType="withEffect" presetClass="entr" presetID="10" presetSubtype="0">
                                  <p:stCondLst>
                                    <p:cond delay="1500"/>
                                  </p:stCondLst>
                                  <p:childTnLst>
                                    <p:set>
                                      <p:cBhvr>
                                        <p:cTn dur="1" fill="hold">
                                          <p:stCondLst>
                                            <p:cond delay="0"/>
                                          </p:stCondLst>
                                        </p:cTn>
                                        <p:tgtEl>
                                          <p:spTgt spid="658"/>
                                        </p:tgtEl>
                                        <p:attrNameLst>
                                          <p:attrName>style.visibility</p:attrName>
                                        </p:attrNameLst>
                                      </p:cBhvr>
                                      <p:to>
                                        <p:strVal val="visible"/>
                                      </p:to>
                                    </p:set>
                                    <p:animEffect filter="fade" transition="in">
                                      <p:cBhvr>
                                        <p:cTn dur="250"/>
                                        <p:tgtEl>
                                          <p:spTgt spid="658"/>
                                        </p:tgtEl>
                                      </p:cBhvr>
                                    </p:animEffect>
                                  </p:childTnLst>
                                </p:cTn>
                              </p:par>
                              <p:par>
                                <p:cTn fill="hold" nodeType="withEffect" presetClass="entr" presetID="10" presetSubtype="0">
                                  <p:stCondLst>
                                    <p:cond delay="1750"/>
                                  </p:stCondLst>
                                  <p:childTnLst>
                                    <p:set>
                                      <p:cBhvr>
                                        <p:cTn dur="1" fill="hold">
                                          <p:stCondLst>
                                            <p:cond delay="0"/>
                                          </p:stCondLst>
                                        </p:cTn>
                                        <p:tgtEl>
                                          <p:spTgt spid="577"/>
                                        </p:tgtEl>
                                        <p:attrNameLst>
                                          <p:attrName>style.visibility</p:attrName>
                                        </p:attrNameLst>
                                      </p:cBhvr>
                                      <p:to>
                                        <p:strVal val="visible"/>
                                      </p:to>
                                    </p:set>
                                    <p:animEffect filter="fade" transition="in">
                                      <p:cBhvr>
                                        <p:cTn dur="500"/>
                                        <p:tgtEl>
                                          <p:spTgt spid="577"/>
                                        </p:tgtEl>
                                      </p:cBhvr>
                                    </p:animEffect>
                                  </p:childTnLst>
                                </p:cTn>
                              </p:par>
                              <p:par>
                                <p:cTn fill="hold" nodeType="withEffect" presetClass="entr" presetID="10" presetSubtype="0">
                                  <p:stCondLst>
                                    <p:cond delay="1750"/>
                                  </p:stCondLst>
                                  <p:childTnLst>
                                    <p:set>
                                      <p:cBhvr>
                                        <p:cTn dur="1" fill="hold">
                                          <p:stCondLst>
                                            <p:cond delay="0"/>
                                          </p:stCondLst>
                                        </p:cTn>
                                        <p:tgtEl>
                                          <p:spTgt spid="576"/>
                                        </p:tgtEl>
                                        <p:attrNameLst>
                                          <p:attrName>style.visibility</p:attrName>
                                        </p:attrNameLst>
                                      </p:cBhvr>
                                      <p:to>
                                        <p:strVal val="visible"/>
                                      </p:to>
                                    </p:set>
                                    <p:animEffect filter="fade" transition="in">
                                      <p:cBhvr>
                                        <p:cTn dur="500"/>
                                        <p:tgtEl>
                                          <p:spTgt spid="576"/>
                                        </p:tgtEl>
                                      </p:cBhvr>
                                    </p:animEffect>
                                  </p:childTnLst>
                                </p:cTn>
                              </p:par>
                              <p:par>
                                <p:cTn fill="hold" nodeType="withEffect" presetClass="entr" presetID="10" presetSubtype="0">
                                  <p:stCondLst>
                                    <p:cond delay="2250"/>
                                  </p:stCondLst>
                                  <p:childTnLst>
                                    <p:set>
                                      <p:cBhvr>
                                        <p:cTn dur="1" fill="hold">
                                          <p:stCondLst>
                                            <p:cond delay="0"/>
                                          </p:stCondLst>
                                        </p:cTn>
                                        <p:tgtEl>
                                          <p:spTgt spid="579"/>
                                        </p:tgtEl>
                                        <p:attrNameLst>
                                          <p:attrName>style.visibility</p:attrName>
                                        </p:attrNameLst>
                                      </p:cBhvr>
                                      <p:to>
                                        <p:strVal val="visible"/>
                                      </p:to>
                                    </p:set>
                                    <p:animEffect filter="fade" transition="in">
                                      <p:cBhvr>
                                        <p:cTn dur="750"/>
                                        <p:tgtEl>
                                          <p:spTgt spid="579"/>
                                        </p:tgtEl>
                                      </p:cBhvr>
                                    </p:animEffect>
                                  </p:childTnLst>
                                </p:cTn>
                              </p:par>
                            </p:childTnLst>
                          </p:cTn>
                        </p:par>
                        <p:par>
                          <p:cTn fill="hold">
                            <p:stCondLst>
                              <p:cond delay="5250"/>
                            </p:stCondLst>
                            <p:childTnLst>
                              <p:par>
                                <p:cTn fill="hold" nodeType="afterEffect" presetClass="entr" presetID="10" presetSubtype="0">
                                  <p:stCondLst>
                                    <p:cond delay="2250"/>
                                  </p:stCondLst>
                                  <p:childTnLst>
                                    <p:set>
                                      <p:cBhvr>
                                        <p:cTn dur="1" fill="hold">
                                          <p:stCondLst>
                                            <p:cond delay="0"/>
                                          </p:stCondLst>
                                        </p:cTn>
                                        <p:tgtEl>
                                          <p:spTgt spid="597"/>
                                        </p:tgtEl>
                                        <p:attrNameLst>
                                          <p:attrName>style.visibility</p:attrName>
                                        </p:attrNameLst>
                                      </p:cBhvr>
                                      <p:to>
                                        <p:strVal val="visible"/>
                                      </p:to>
                                    </p:set>
                                    <p:animEffect filter="fade" transition="in">
                                      <p:cBhvr>
                                        <p:cTn dur="750"/>
                                        <p:tgtEl>
                                          <p:spTgt spid="5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1" name="Shape 671"/>
        <p:cNvGrpSpPr/>
        <p:nvPr/>
      </p:nvGrpSpPr>
      <p:grpSpPr>
        <a:xfrm>
          <a:off x="0" y="0"/>
          <a:ext cx="0" cy="0"/>
          <a:chOff x="0" y="0"/>
          <a:chExt cx="0" cy="0"/>
        </a:xfrm>
      </p:grpSpPr>
      <p:sp>
        <p:nvSpPr>
          <p:cNvPr id="672" name="Google Shape;672;p41"/>
          <p:cNvSpPr txBox="1"/>
          <p:nvPr>
            <p:ph idx="3" type="body"/>
          </p:nvPr>
        </p:nvSpPr>
        <p:spPr>
          <a:xfrm>
            <a:off x="804583" y="1135250"/>
            <a:ext cx="10067192" cy="3046785"/>
          </a:xfrm>
          <a:prstGeom prst="rect">
            <a:avLst/>
          </a:prstGeom>
          <a:noFill/>
          <a:ln>
            <a:noFill/>
          </a:ln>
        </p:spPr>
        <p:txBody>
          <a:bodyPr anchorCtr="0" anchor="t" bIns="45700" lIns="91425" spcFirstLastPara="1" rIns="91425" wrap="square" tIns="45700">
            <a:noAutofit/>
          </a:bodyPr>
          <a:lstStyle/>
          <a:p>
            <a:pPr indent="0" lvl="0" marL="0" marR="0" rtl="0" algn="l">
              <a:lnSpc>
                <a:spcPct val="99000"/>
              </a:lnSpc>
              <a:spcBef>
                <a:spcPts val="0"/>
              </a:spcBef>
              <a:spcAft>
                <a:spcPts val="0"/>
              </a:spcAft>
              <a:buClr>
                <a:schemeClr val="lt1"/>
              </a:buClr>
              <a:buSzPts val="5400"/>
              <a:buFont typeface="Helvetica Neue"/>
              <a:buNone/>
            </a:pPr>
            <a:r>
              <a:rPr b="0" i="0" lang="en-US" sz="5400" u="none" cap="none" strike="noStrike">
                <a:solidFill>
                  <a:schemeClr val="lt1"/>
                </a:solidFill>
                <a:latin typeface="Calibri"/>
                <a:ea typeface="Calibri"/>
                <a:cs typeface="Calibri"/>
                <a:sym typeface="Calibri"/>
              </a:rPr>
              <a:t>“AI algorithms will be measured by the amount of intelligence they provide per kilowatthour.” </a:t>
            </a:r>
            <a:endParaRPr/>
          </a:p>
        </p:txBody>
      </p:sp>
      <p:grpSp>
        <p:nvGrpSpPr>
          <p:cNvPr id="673" name="Google Shape;673;p41"/>
          <p:cNvGrpSpPr/>
          <p:nvPr/>
        </p:nvGrpSpPr>
        <p:grpSpPr>
          <a:xfrm>
            <a:off x="7724775" y="5110057"/>
            <a:ext cx="3491865" cy="871994"/>
            <a:chOff x="7145571" y="4965417"/>
            <a:chExt cx="4071069" cy="1016634"/>
          </a:xfrm>
        </p:grpSpPr>
        <p:grpSp>
          <p:nvGrpSpPr>
            <p:cNvPr id="674" name="Google Shape;674;p41"/>
            <p:cNvGrpSpPr/>
            <p:nvPr/>
          </p:nvGrpSpPr>
          <p:grpSpPr>
            <a:xfrm>
              <a:off x="7145571" y="4965417"/>
              <a:ext cx="1044691" cy="1016634"/>
              <a:chOff x="1743099" y="1622425"/>
              <a:chExt cx="3712863" cy="3613150"/>
            </a:xfrm>
          </p:grpSpPr>
          <p:grpSp>
            <p:nvGrpSpPr>
              <p:cNvPr id="675" name="Google Shape;675;p41"/>
              <p:cNvGrpSpPr/>
              <p:nvPr/>
            </p:nvGrpSpPr>
            <p:grpSpPr>
              <a:xfrm>
                <a:off x="1743099" y="1622425"/>
                <a:ext cx="3712863" cy="3613150"/>
                <a:chOff x="4269731" y="1622425"/>
                <a:chExt cx="3712863" cy="3613150"/>
              </a:xfrm>
            </p:grpSpPr>
            <p:sp>
              <p:nvSpPr>
                <p:cNvPr id="676" name="Google Shape;676;p41"/>
                <p:cNvSpPr/>
                <p:nvPr/>
              </p:nvSpPr>
              <p:spPr>
                <a:xfrm>
                  <a:off x="4269731" y="1622425"/>
                  <a:ext cx="3712863" cy="3613150"/>
                </a:xfrm>
                <a:custGeom>
                  <a:pathLst>
                    <a:path extrusionOk="0" h="8000" w="8468">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677" name="Google Shape;677;p41"/>
                <p:cNvSpPr/>
                <p:nvPr/>
              </p:nvSpPr>
              <p:spPr>
                <a:xfrm>
                  <a:off x="4702175" y="1989138"/>
                  <a:ext cx="2787651" cy="2973388"/>
                </a:xfrm>
                <a:custGeom>
                  <a:pathLst>
                    <a:path extrusionOk="0" h="2973388" w="2787651">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grpSp>
            <p:nvGrpSpPr>
              <p:cNvPr id="678" name="Google Shape;678;p41"/>
              <p:cNvGrpSpPr/>
              <p:nvPr/>
            </p:nvGrpSpPr>
            <p:grpSpPr>
              <a:xfrm>
                <a:off x="3051072" y="2704290"/>
                <a:ext cx="1036592" cy="1035084"/>
                <a:chOff x="3023268" y="2676525"/>
                <a:chExt cx="1092200" cy="1090613"/>
              </a:xfrm>
            </p:grpSpPr>
            <p:sp>
              <p:nvSpPr>
                <p:cNvPr id="679" name="Google Shape;679;p41"/>
                <p:cNvSpPr/>
                <p:nvPr/>
              </p:nvSpPr>
              <p:spPr>
                <a:xfrm>
                  <a:off x="3023268" y="2676525"/>
                  <a:ext cx="1092200" cy="1090613"/>
                </a:xfrm>
                <a:custGeom>
                  <a:pathLst>
                    <a:path extrusionOk="0" h="2416" w="2408">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680" name="Google Shape;680;p41"/>
                <p:cNvSpPr/>
                <p:nvPr/>
              </p:nvSpPr>
              <p:spPr>
                <a:xfrm>
                  <a:off x="3118517" y="2770187"/>
                  <a:ext cx="903288" cy="904876"/>
                </a:xfrm>
                <a:custGeom>
                  <a:pathLst>
                    <a:path extrusionOk="0" h="904876" w="903288">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F4B08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grpSp>
        <p:grpSp>
          <p:nvGrpSpPr>
            <p:cNvPr id="681" name="Google Shape;681;p41"/>
            <p:cNvGrpSpPr/>
            <p:nvPr/>
          </p:nvGrpSpPr>
          <p:grpSpPr>
            <a:xfrm>
              <a:off x="10022224" y="5124934"/>
              <a:ext cx="1194416" cy="697601"/>
              <a:chOff x="883772" y="3232047"/>
              <a:chExt cx="1871382" cy="1092984"/>
            </a:xfrm>
          </p:grpSpPr>
          <p:sp>
            <p:nvSpPr>
              <p:cNvPr id="682" name="Google Shape;682;p41"/>
              <p:cNvSpPr/>
              <p:nvPr/>
            </p:nvSpPr>
            <p:spPr>
              <a:xfrm>
                <a:off x="1170126" y="3232047"/>
                <a:ext cx="1585028" cy="831838"/>
              </a:xfrm>
              <a:custGeom>
                <a:pathLst>
                  <a:path extrusionOk="0" h="466" w="889">
                    <a:moveTo>
                      <a:pt x="888" y="33"/>
                    </a:moveTo>
                    <a:cubicBezTo>
                      <a:pt x="888" y="32"/>
                      <a:pt x="888" y="31"/>
                      <a:pt x="888" y="30"/>
                    </a:cubicBezTo>
                    <a:cubicBezTo>
                      <a:pt x="888" y="30"/>
                      <a:pt x="888" y="30"/>
                      <a:pt x="888" y="29"/>
                    </a:cubicBezTo>
                    <a:cubicBezTo>
                      <a:pt x="889" y="19"/>
                      <a:pt x="881" y="11"/>
                      <a:pt x="871" y="10"/>
                    </a:cubicBezTo>
                    <a:cubicBezTo>
                      <a:pt x="697" y="0"/>
                      <a:pt x="568" y="8"/>
                      <a:pt x="443" y="16"/>
                    </a:cubicBezTo>
                    <a:cubicBezTo>
                      <a:pt x="314" y="23"/>
                      <a:pt x="191" y="31"/>
                      <a:pt x="20" y="20"/>
                    </a:cubicBezTo>
                    <a:cubicBezTo>
                      <a:pt x="10" y="19"/>
                      <a:pt x="1" y="26"/>
                      <a:pt x="0" y="36"/>
                    </a:cubicBezTo>
                    <a:cubicBezTo>
                      <a:pt x="0" y="38"/>
                      <a:pt x="0" y="39"/>
                      <a:pt x="0" y="40"/>
                    </a:cubicBezTo>
                    <a:cubicBezTo>
                      <a:pt x="0" y="41"/>
                      <a:pt x="0" y="42"/>
                      <a:pt x="0" y="43"/>
                    </a:cubicBezTo>
                    <a:cubicBezTo>
                      <a:pt x="0" y="443"/>
                      <a:pt x="0" y="443"/>
                      <a:pt x="0" y="443"/>
                    </a:cubicBezTo>
                    <a:cubicBezTo>
                      <a:pt x="0" y="444"/>
                      <a:pt x="0" y="444"/>
                      <a:pt x="0" y="444"/>
                    </a:cubicBezTo>
                    <a:cubicBezTo>
                      <a:pt x="0" y="445"/>
                      <a:pt x="0" y="445"/>
                      <a:pt x="0" y="445"/>
                    </a:cubicBezTo>
                    <a:cubicBezTo>
                      <a:pt x="1" y="454"/>
                      <a:pt x="9" y="461"/>
                      <a:pt x="19" y="461"/>
                    </a:cubicBezTo>
                    <a:cubicBezTo>
                      <a:pt x="20" y="461"/>
                      <a:pt x="21" y="461"/>
                      <a:pt x="22" y="460"/>
                    </a:cubicBezTo>
                    <a:cubicBezTo>
                      <a:pt x="82" y="464"/>
                      <a:pt x="138" y="466"/>
                      <a:pt x="189" y="466"/>
                    </a:cubicBezTo>
                    <a:cubicBezTo>
                      <a:pt x="283" y="466"/>
                      <a:pt x="366" y="461"/>
                      <a:pt x="446" y="456"/>
                    </a:cubicBezTo>
                    <a:cubicBezTo>
                      <a:pt x="569" y="448"/>
                      <a:pt x="697" y="441"/>
                      <a:pt x="868" y="451"/>
                    </a:cubicBezTo>
                    <a:cubicBezTo>
                      <a:pt x="868" y="451"/>
                      <a:pt x="869" y="451"/>
                      <a:pt x="869" y="451"/>
                    </a:cubicBezTo>
                    <a:cubicBezTo>
                      <a:pt x="869" y="451"/>
                      <a:pt x="869" y="451"/>
                      <a:pt x="869" y="451"/>
                    </a:cubicBezTo>
                    <a:cubicBezTo>
                      <a:pt x="870" y="451"/>
                      <a:pt x="870" y="451"/>
                      <a:pt x="871" y="451"/>
                    </a:cubicBezTo>
                    <a:cubicBezTo>
                      <a:pt x="871" y="451"/>
                      <a:pt x="872" y="450"/>
                      <a:pt x="872" y="450"/>
                    </a:cubicBezTo>
                    <a:cubicBezTo>
                      <a:pt x="873" y="450"/>
                      <a:pt x="874" y="450"/>
                      <a:pt x="875" y="450"/>
                    </a:cubicBezTo>
                    <a:cubicBezTo>
                      <a:pt x="875" y="450"/>
                      <a:pt x="876" y="450"/>
                      <a:pt x="876" y="449"/>
                    </a:cubicBezTo>
                    <a:cubicBezTo>
                      <a:pt x="877" y="449"/>
                      <a:pt x="877" y="449"/>
                      <a:pt x="878" y="449"/>
                    </a:cubicBezTo>
                    <a:cubicBezTo>
                      <a:pt x="878" y="448"/>
                      <a:pt x="879" y="448"/>
                      <a:pt x="879" y="448"/>
                    </a:cubicBezTo>
                    <a:cubicBezTo>
                      <a:pt x="880" y="448"/>
                      <a:pt x="880" y="447"/>
                      <a:pt x="881" y="447"/>
                    </a:cubicBezTo>
                    <a:cubicBezTo>
                      <a:pt x="881" y="447"/>
                      <a:pt x="882" y="446"/>
                      <a:pt x="882" y="446"/>
                    </a:cubicBezTo>
                    <a:cubicBezTo>
                      <a:pt x="883" y="446"/>
                      <a:pt x="883" y="445"/>
                      <a:pt x="883" y="445"/>
                    </a:cubicBezTo>
                    <a:cubicBezTo>
                      <a:pt x="884" y="444"/>
                      <a:pt x="884" y="444"/>
                      <a:pt x="885" y="443"/>
                    </a:cubicBezTo>
                    <a:cubicBezTo>
                      <a:pt x="885" y="443"/>
                      <a:pt x="885" y="442"/>
                      <a:pt x="885" y="442"/>
                    </a:cubicBezTo>
                    <a:cubicBezTo>
                      <a:pt x="886" y="442"/>
                      <a:pt x="886" y="441"/>
                      <a:pt x="886" y="440"/>
                    </a:cubicBezTo>
                    <a:cubicBezTo>
                      <a:pt x="887" y="440"/>
                      <a:pt x="887" y="439"/>
                      <a:pt x="887" y="439"/>
                    </a:cubicBezTo>
                    <a:cubicBezTo>
                      <a:pt x="887" y="438"/>
                      <a:pt x="887" y="438"/>
                      <a:pt x="888" y="437"/>
                    </a:cubicBezTo>
                    <a:cubicBezTo>
                      <a:pt x="888" y="437"/>
                      <a:pt x="888" y="436"/>
                      <a:pt x="888" y="435"/>
                    </a:cubicBezTo>
                    <a:cubicBezTo>
                      <a:pt x="888" y="435"/>
                      <a:pt x="888" y="435"/>
                      <a:pt x="888" y="434"/>
                    </a:cubicBezTo>
                    <a:cubicBezTo>
                      <a:pt x="888" y="434"/>
                      <a:pt x="888" y="434"/>
                      <a:pt x="888" y="434"/>
                    </a:cubicBezTo>
                    <a:cubicBezTo>
                      <a:pt x="888" y="434"/>
                      <a:pt x="888" y="433"/>
                      <a:pt x="888" y="433"/>
                    </a:cubicBezTo>
                    <a:lnTo>
                      <a:pt x="888" y="33"/>
                    </a:lnTo>
                    <a:close/>
                  </a:path>
                </a:pathLst>
              </a:custGeom>
              <a:solidFill>
                <a:srgbClr val="F7CAA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683" name="Google Shape;683;p41"/>
              <p:cNvSpPr/>
              <p:nvPr/>
            </p:nvSpPr>
            <p:spPr>
              <a:xfrm>
                <a:off x="1027957" y="3357075"/>
                <a:ext cx="1584020" cy="832846"/>
              </a:xfrm>
              <a:custGeom>
                <a:pathLst>
                  <a:path extrusionOk="0" h="466" w="889">
                    <a:moveTo>
                      <a:pt x="889" y="33"/>
                    </a:moveTo>
                    <a:cubicBezTo>
                      <a:pt x="889" y="32"/>
                      <a:pt x="888" y="31"/>
                      <a:pt x="888" y="31"/>
                    </a:cubicBezTo>
                    <a:cubicBezTo>
                      <a:pt x="888" y="30"/>
                      <a:pt x="889" y="30"/>
                      <a:pt x="889" y="29"/>
                    </a:cubicBezTo>
                    <a:cubicBezTo>
                      <a:pt x="889" y="20"/>
                      <a:pt x="881" y="11"/>
                      <a:pt x="871" y="11"/>
                    </a:cubicBezTo>
                    <a:cubicBezTo>
                      <a:pt x="697" y="0"/>
                      <a:pt x="569" y="8"/>
                      <a:pt x="444" y="16"/>
                    </a:cubicBezTo>
                    <a:cubicBezTo>
                      <a:pt x="314" y="24"/>
                      <a:pt x="192" y="31"/>
                      <a:pt x="21" y="20"/>
                    </a:cubicBezTo>
                    <a:cubicBezTo>
                      <a:pt x="10" y="19"/>
                      <a:pt x="1" y="27"/>
                      <a:pt x="1" y="36"/>
                    </a:cubicBezTo>
                    <a:cubicBezTo>
                      <a:pt x="0" y="38"/>
                      <a:pt x="1" y="39"/>
                      <a:pt x="1" y="40"/>
                    </a:cubicBezTo>
                    <a:cubicBezTo>
                      <a:pt x="1" y="41"/>
                      <a:pt x="1" y="42"/>
                      <a:pt x="1" y="43"/>
                    </a:cubicBezTo>
                    <a:cubicBezTo>
                      <a:pt x="1" y="443"/>
                      <a:pt x="1" y="443"/>
                      <a:pt x="1" y="443"/>
                    </a:cubicBezTo>
                    <a:cubicBezTo>
                      <a:pt x="1" y="444"/>
                      <a:pt x="1" y="444"/>
                      <a:pt x="1" y="445"/>
                    </a:cubicBezTo>
                    <a:cubicBezTo>
                      <a:pt x="1" y="445"/>
                      <a:pt x="1" y="445"/>
                      <a:pt x="1" y="445"/>
                    </a:cubicBezTo>
                    <a:cubicBezTo>
                      <a:pt x="2" y="454"/>
                      <a:pt x="10" y="461"/>
                      <a:pt x="19" y="461"/>
                    </a:cubicBezTo>
                    <a:cubicBezTo>
                      <a:pt x="20" y="461"/>
                      <a:pt x="21" y="461"/>
                      <a:pt x="23" y="460"/>
                    </a:cubicBezTo>
                    <a:cubicBezTo>
                      <a:pt x="83" y="464"/>
                      <a:pt x="138" y="466"/>
                      <a:pt x="190" y="466"/>
                    </a:cubicBezTo>
                    <a:cubicBezTo>
                      <a:pt x="284" y="466"/>
                      <a:pt x="366" y="461"/>
                      <a:pt x="446" y="456"/>
                    </a:cubicBezTo>
                    <a:cubicBezTo>
                      <a:pt x="570" y="448"/>
                      <a:pt x="697" y="441"/>
                      <a:pt x="869" y="451"/>
                    </a:cubicBezTo>
                    <a:cubicBezTo>
                      <a:pt x="869" y="451"/>
                      <a:pt x="869" y="451"/>
                      <a:pt x="869" y="451"/>
                    </a:cubicBezTo>
                    <a:cubicBezTo>
                      <a:pt x="869" y="451"/>
                      <a:pt x="870" y="451"/>
                      <a:pt x="870" y="451"/>
                    </a:cubicBezTo>
                    <a:cubicBezTo>
                      <a:pt x="870" y="451"/>
                      <a:pt x="871" y="451"/>
                      <a:pt x="871" y="451"/>
                    </a:cubicBezTo>
                    <a:cubicBezTo>
                      <a:pt x="872" y="451"/>
                      <a:pt x="872" y="451"/>
                      <a:pt x="873" y="451"/>
                    </a:cubicBezTo>
                    <a:cubicBezTo>
                      <a:pt x="874" y="450"/>
                      <a:pt x="874" y="450"/>
                      <a:pt x="875" y="450"/>
                    </a:cubicBezTo>
                    <a:cubicBezTo>
                      <a:pt x="875" y="450"/>
                      <a:pt x="876" y="450"/>
                      <a:pt x="876" y="450"/>
                    </a:cubicBezTo>
                    <a:cubicBezTo>
                      <a:pt x="877" y="449"/>
                      <a:pt x="878" y="449"/>
                      <a:pt x="878" y="449"/>
                    </a:cubicBezTo>
                    <a:cubicBezTo>
                      <a:pt x="879" y="449"/>
                      <a:pt x="879" y="448"/>
                      <a:pt x="880" y="448"/>
                    </a:cubicBezTo>
                    <a:cubicBezTo>
                      <a:pt x="880" y="448"/>
                      <a:pt x="881" y="447"/>
                      <a:pt x="881" y="447"/>
                    </a:cubicBezTo>
                    <a:cubicBezTo>
                      <a:pt x="882" y="447"/>
                      <a:pt x="882" y="446"/>
                      <a:pt x="883" y="446"/>
                    </a:cubicBezTo>
                    <a:cubicBezTo>
                      <a:pt x="883" y="446"/>
                      <a:pt x="883" y="445"/>
                      <a:pt x="884" y="445"/>
                    </a:cubicBezTo>
                    <a:cubicBezTo>
                      <a:pt x="884" y="444"/>
                      <a:pt x="885" y="444"/>
                      <a:pt x="885" y="443"/>
                    </a:cubicBezTo>
                    <a:cubicBezTo>
                      <a:pt x="885" y="443"/>
                      <a:pt x="886" y="443"/>
                      <a:pt x="886" y="442"/>
                    </a:cubicBezTo>
                    <a:cubicBezTo>
                      <a:pt x="886" y="442"/>
                      <a:pt x="887" y="441"/>
                      <a:pt x="887" y="441"/>
                    </a:cubicBezTo>
                    <a:cubicBezTo>
                      <a:pt x="887" y="440"/>
                      <a:pt x="887" y="440"/>
                      <a:pt x="887" y="439"/>
                    </a:cubicBezTo>
                    <a:cubicBezTo>
                      <a:pt x="888" y="438"/>
                      <a:pt x="888" y="438"/>
                      <a:pt x="888" y="437"/>
                    </a:cubicBezTo>
                    <a:cubicBezTo>
                      <a:pt x="888" y="437"/>
                      <a:pt x="888" y="436"/>
                      <a:pt x="888" y="436"/>
                    </a:cubicBezTo>
                    <a:cubicBezTo>
                      <a:pt x="888" y="435"/>
                      <a:pt x="889" y="435"/>
                      <a:pt x="889" y="434"/>
                    </a:cubicBezTo>
                    <a:cubicBezTo>
                      <a:pt x="889" y="434"/>
                      <a:pt x="889" y="434"/>
                      <a:pt x="889" y="434"/>
                    </a:cubicBezTo>
                    <a:cubicBezTo>
                      <a:pt x="889" y="434"/>
                      <a:pt x="889" y="433"/>
                      <a:pt x="889" y="433"/>
                    </a:cubicBezTo>
                    <a:lnTo>
                      <a:pt x="889" y="33"/>
                    </a:lnTo>
                    <a:close/>
                  </a:path>
                </a:pathLst>
              </a:custGeom>
              <a:solidFill>
                <a:srgbClr val="F4B08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nvGrpSpPr>
              <p:cNvPr id="684" name="Google Shape;684;p41"/>
              <p:cNvGrpSpPr/>
              <p:nvPr/>
            </p:nvGrpSpPr>
            <p:grpSpPr>
              <a:xfrm>
                <a:off x="883772" y="3492185"/>
                <a:ext cx="1584020" cy="832846"/>
                <a:chOff x="883772" y="3492185"/>
                <a:chExt cx="1584020" cy="832846"/>
              </a:xfrm>
            </p:grpSpPr>
            <p:sp>
              <p:nvSpPr>
                <p:cNvPr id="685" name="Google Shape;685;p41"/>
                <p:cNvSpPr/>
                <p:nvPr/>
              </p:nvSpPr>
              <p:spPr>
                <a:xfrm>
                  <a:off x="883772" y="3492185"/>
                  <a:ext cx="1584020" cy="832846"/>
                </a:xfrm>
                <a:custGeom>
                  <a:pathLst>
                    <a:path extrusionOk="0" h="466" w="889">
                      <a:moveTo>
                        <a:pt x="889" y="33"/>
                      </a:moveTo>
                      <a:cubicBezTo>
                        <a:pt x="889" y="32"/>
                        <a:pt x="888" y="31"/>
                        <a:pt x="888" y="30"/>
                      </a:cubicBezTo>
                      <a:cubicBezTo>
                        <a:pt x="888" y="30"/>
                        <a:pt x="888" y="29"/>
                        <a:pt x="889" y="29"/>
                      </a:cubicBezTo>
                      <a:cubicBezTo>
                        <a:pt x="889" y="19"/>
                        <a:pt x="881" y="11"/>
                        <a:pt x="871" y="10"/>
                      </a:cubicBezTo>
                      <a:cubicBezTo>
                        <a:pt x="697" y="0"/>
                        <a:pt x="569" y="8"/>
                        <a:pt x="444" y="15"/>
                      </a:cubicBezTo>
                      <a:cubicBezTo>
                        <a:pt x="314" y="23"/>
                        <a:pt x="191" y="31"/>
                        <a:pt x="21" y="20"/>
                      </a:cubicBezTo>
                      <a:cubicBezTo>
                        <a:pt x="10" y="19"/>
                        <a:pt x="1" y="26"/>
                        <a:pt x="1" y="36"/>
                      </a:cubicBezTo>
                      <a:cubicBezTo>
                        <a:pt x="0" y="37"/>
                        <a:pt x="1" y="39"/>
                        <a:pt x="1" y="40"/>
                      </a:cubicBezTo>
                      <a:cubicBezTo>
                        <a:pt x="1" y="41"/>
                        <a:pt x="1" y="42"/>
                        <a:pt x="1" y="43"/>
                      </a:cubicBezTo>
                      <a:cubicBezTo>
                        <a:pt x="1" y="443"/>
                        <a:pt x="1" y="443"/>
                        <a:pt x="1" y="443"/>
                      </a:cubicBezTo>
                      <a:cubicBezTo>
                        <a:pt x="1" y="443"/>
                        <a:pt x="1" y="444"/>
                        <a:pt x="1" y="444"/>
                      </a:cubicBezTo>
                      <a:cubicBezTo>
                        <a:pt x="1" y="445"/>
                        <a:pt x="1" y="445"/>
                        <a:pt x="1" y="445"/>
                      </a:cubicBezTo>
                      <a:cubicBezTo>
                        <a:pt x="2" y="454"/>
                        <a:pt x="10" y="461"/>
                        <a:pt x="19" y="461"/>
                      </a:cubicBezTo>
                      <a:cubicBezTo>
                        <a:pt x="20" y="461"/>
                        <a:pt x="21" y="460"/>
                        <a:pt x="23" y="460"/>
                      </a:cubicBezTo>
                      <a:cubicBezTo>
                        <a:pt x="83" y="464"/>
                        <a:pt x="138" y="466"/>
                        <a:pt x="190" y="466"/>
                      </a:cubicBezTo>
                      <a:cubicBezTo>
                        <a:pt x="284" y="466"/>
                        <a:pt x="366" y="461"/>
                        <a:pt x="446" y="456"/>
                      </a:cubicBezTo>
                      <a:cubicBezTo>
                        <a:pt x="570" y="448"/>
                        <a:pt x="697" y="440"/>
                        <a:pt x="869" y="451"/>
                      </a:cubicBezTo>
                      <a:cubicBezTo>
                        <a:pt x="869" y="451"/>
                        <a:pt x="869" y="451"/>
                        <a:pt x="869" y="451"/>
                      </a:cubicBezTo>
                      <a:cubicBezTo>
                        <a:pt x="869" y="451"/>
                        <a:pt x="870" y="451"/>
                        <a:pt x="870" y="451"/>
                      </a:cubicBezTo>
                      <a:cubicBezTo>
                        <a:pt x="870" y="451"/>
                        <a:pt x="871" y="450"/>
                        <a:pt x="871" y="450"/>
                      </a:cubicBezTo>
                      <a:cubicBezTo>
                        <a:pt x="872" y="450"/>
                        <a:pt x="872" y="450"/>
                        <a:pt x="873" y="450"/>
                      </a:cubicBezTo>
                      <a:cubicBezTo>
                        <a:pt x="874" y="450"/>
                        <a:pt x="874" y="450"/>
                        <a:pt x="875" y="450"/>
                      </a:cubicBezTo>
                      <a:cubicBezTo>
                        <a:pt x="875" y="450"/>
                        <a:pt x="876" y="450"/>
                        <a:pt x="876" y="449"/>
                      </a:cubicBezTo>
                      <a:cubicBezTo>
                        <a:pt x="877" y="449"/>
                        <a:pt x="878" y="449"/>
                        <a:pt x="878" y="449"/>
                      </a:cubicBezTo>
                      <a:cubicBezTo>
                        <a:pt x="879" y="448"/>
                        <a:pt x="879" y="448"/>
                        <a:pt x="880" y="448"/>
                      </a:cubicBezTo>
                      <a:cubicBezTo>
                        <a:pt x="880" y="448"/>
                        <a:pt x="881" y="447"/>
                        <a:pt x="881" y="447"/>
                      </a:cubicBezTo>
                      <a:cubicBezTo>
                        <a:pt x="882" y="446"/>
                        <a:pt x="882" y="446"/>
                        <a:pt x="883" y="446"/>
                      </a:cubicBezTo>
                      <a:cubicBezTo>
                        <a:pt x="883" y="445"/>
                        <a:pt x="883" y="445"/>
                        <a:pt x="884" y="445"/>
                      </a:cubicBezTo>
                      <a:cubicBezTo>
                        <a:pt x="884" y="444"/>
                        <a:pt x="885" y="444"/>
                        <a:pt x="885" y="443"/>
                      </a:cubicBezTo>
                      <a:cubicBezTo>
                        <a:pt x="885" y="443"/>
                        <a:pt x="886" y="442"/>
                        <a:pt x="886" y="442"/>
                      </a:cubicBezTo>
                      <a:cubicBezTo>
                        <a:pt x="886" y="441"/>
                        <a:pt x="887" y="441"/>
                        <a:pt x="887" y="440"/>
                      </a:cubicBezTo>
                      <a:cubicBezTo>
                        <a:pt x="887" y="440"/>
                        <a:pt x="887" y="439"/>
                        <a:pt x="887" y="439"/>
                      </a:cubicBezTo>
                      <a:cubicBezTo>
                        <a:pt x="888" y="438"/>
                        <a:pt x="888" y="438"/>
                        <a:pt x="888" y="437"/>
                      </a:cubicBezTo>
                      <a:cubicBezTo>
                        <a:pt x="888" y="437"/>
                        <a:pt x="888" y="436"/>
                        <a:pt x="888" y="435"/>
                      </a:cubicBezTo>
                      <a:cubicBezTo>
                        <a:pt x="888" y="435"/>
                        <a:pt x="888" y="435"/>
                        <a:pt x="889" y="434"/>
                      </a:cubicBezTo>
                      <a:cubicBezTo>
                        <a:pt x="889" y="434"/>
                        <a:pt x="888" y="434"/>
                        <a:pt x="888" y="434"/>
                      </a:cubicBezTo>
                      <a:cubicBezTo>
                        <a:pt x="889" y="433"/>
                        <a:pt x="889" y="433"/>
                        <a:pt x="889" y="433"/>
                      </a:cubicBezTo>
                      <a:lnTo>
                        <a:pt x="889" y="33"/>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686" name="Google Shape;686;p41"/>
                <p:cNvSpPr/>
                <p:nvPr/>
              </p:nvSpPr>
              <p:spPr>
                <a:xfrm>
                  <a:off x="954352" y="3583939"/>
                  <a:ext cx="1447902" cy="652363"/>
                </a:xfrm>
                <a:custGeom>
                  <a:pathLst>
                    <a:path extrusionOk="0" h="1027114" w="2279650">
                      <a:moveTo>
                        <a:pt x="128588" y="704850"/>
                      </a:moveTo>
                      <a:cubicBezTo>
                        <a:pt x="199605" y="704850"/>
                        <a:pt x="257176" y="776991"/>
                        <a:pt x="257176" y="865982"/>
                      </a:cubicBezTo>
                      <a:cubicBezTo>
                        <a:pt x="257176" y="954973"/>
                        <a:pt x="199605" y="1027114"/>
                        <a:pt x="128588" y="1027114"/>
                      </a:cubicBezTo>
                      <a:cubicBezTo>
                        <a:pt x="57571" y="1027114"/>
                        <a:pt x="0" y="954973"/>
                        <a:pt x="0" y="865982"/>
                      </a:cubicBezTo>
                      <a:cubicBezTo>
                        <a:pt x="0" y="776991"/>
                        <a:pt x="57571" y="704850"/>
                        <a:pt x="128588" y="704850"/>
                      </a:cubicBezTo>
                      <a:close/>
                      <a:moveTo>
                        <a:pt x="1176337" y="157162"/>
                      </a:moveTo>
                      <a:cubicBezTo>
                        <a:pt x="1377990" y="157162"/>
                        <a:pt x="1541462" y="329163"/>
                        <a:pt x="1541462" y="541337"/>
                      </a:cubicBezTo>
                      <a:cubicBezTo>
                        <a:pt x="1541462" y="753511"/>
                        <a:pt x="1377990" y="925512"/>
                        <a:pt x="1176337" y="925512"/>
                      </a:cubicBezTo>
                      <a:cubicBezTo>
                        <a:pt x="974684" y="925512"/>
                        <a:pt x="811212" y="753511"/>
                        <a:pt x="811212" y="541337"/>
                      </a:cubicBezTo>
                      <a:cubicBezTo>
                        <a:pt x="811212" y="329163"/>
                        <a:pt x="974684" y="157162"/>
                        <a:pt x="1176337" y="157162"/>
                      </a:cubicBezTo>
                      <a:close/>
                      <a:moveTo>
                        <a:pt x="2151062" y="0"/>
                      </a:moveTo>
                      <a:cubicBezTo>
                        <a:pt x="2222079" y="0"/>
                        <a:pt x="2279650" y="72141"/>
                        <a:pt x="2279650" y="161132"/>
                      </a:cubicBezTo>
                      <a:cubicBezTo>
                        <a:pt x="2279650" y="250123"/>
                        <a:pt x="2222079" y="322264"/>
                        <a:pt x="2151062" y="322264"/>
                      </a:cubicBezTo>
                      <a:cubicBezTo>
                        <a:pt x="2080045" y="322264"/>
                        <a:pt x="2022474" y="250123"/>
                        <a:pt x="2022474" y="161132"/>
                      </a:cubicBezTo>
                      <a:cubicBezTo>
                        <a:pt x="2022474" y="72141"/>
                        <a:pt x="2080045" y="0"/>
                        <a:pt x="215106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grpSp>
        <p:grpSp>
          <p:nvGrpSpPr>
            <p:cNvPr id="687" name="Google Shape;687;p41"/>
            <p:cNvGrpSpPr/>
            <p:nvPr/>
          </p:nvGrpSpPr>
          <p:grpSpPr>
            <a:xfrm rot="-5400000">
              <a:off x="8594218" y="5272940"/>
              <a:ext cx="1005527" cy="401592"/>
              <a:chOff x="8141841" y="5750834"/>
              <a:chExt cx="914400" cy="365197"/>
            </a:xfrm>
          </p:grpSpPr>
          <p:grpSp>
            <p:nvGrpSpPr>
              <p:cNvPr id="688" name="Google Shape;688;p41"/>
              <p:cNvGrpSpPr/>
              <p:nvPr/>
            </p:nvGrpSpPr>
            <p:grpSpPr>
              <a:xfrm rot="5400000">
                <a:off x="8416443" y="5476232"/>
                <a:ext cx="365197" cy="914400"/>
                <a:chOff x="10015551" y="2837950"/>
                <a:chExt cx="751045" cy="1880509"/>
              </a:xfrm>
            </p:grpSpPr>
            <p:sp>
              <p:nvSpPr>
                <p:cNvPr id="689" name="Google Shape;689;p41"/>
                <p:cNvSpPr/>
                <p:nvPr/>
              </p:nvSpPr>
              <p:spPr>
                <a:xfrm>
                  <a:off x="10015551" y="2837950"/>
                  <a:ext cx="751045" cy="1880509"/>
                </a:xfrm>
                <a:custGeom>
                  <a:pathLst>
                    <a:path extrusionOk="0" h="1214" w="483">
                      <a:moveTo>
                        <a:pt x="440" y="124"/>
                      </a:moveTo>
                      <a:cubicBezTo>
                        <a:pt x="405" y="124"/>
                        <a:pt x="405" y="124"/>
                        <a:pt x="405" y="124"/>
                      </a:cubicBezTo>
                      <a:cubicBezTo>
                        <a:pt x="405" y="43"/>
                        <a:pt x="405" y="43"/>
                        <a:pt x="405" y="43"/>
                      </a:cubicBezTo>
                      <a:cubicBezTo>
                        <a:pt x="405" y="19"/>
                        <a:pt x="385" y="0"/>
                        <a:pt x="362" y="0"/>
                      </a:cubicBezTo>
                      <a:cubicBezTo>
                        <a:pt x="121" y="0"/>
                        <a:pt x="121" y="0"/>
                        <a:pt x="121" y="0"/>
                      </a:cubicBezTo>
                      <a:cubicBezTo>
                        <a:pt x="97" y="0"/>
                        <a:pt x="78" y="19"/>
                        <a:pt x="78" y="43"/>
                      </a:cubicBezTo>
                      <a:cubicBezTo>
                        <a:pt x="78" y="124"/>
                        <a:pt x="78" y="124"/>
                        <a:pt x="78" y="124"/>
                      </a:cubicBezTo>
                      <a:cubicBezTo>
                        <a:pt x="43" y="124"/>
                        <a:pt x="43" y="124"/>
                        <a:pt x="43" y="124"/>
                      </a:cubicBezTo>
                      <a:cubicBezTo>
                        <a:pt x="19" y="124"/>
                        <a:pt x="0" y="144"/>
                        <a:pt x="0" y="167"/>
                      </a:cubicBezTo>
                      <a:cubicBezTo>
                        <a:pt x="0" y="1171"/>
                        <a:pt x="0" y="1171"/>
                        <a:pt x="0" y="1171"/>
                      </a:cubicBezTo>
                      <a:cubicBezTo>
                        <a:pt x="0" y="1195"/>
                        <a:pt x="19" y="1214"/>
                        <a:pt x="43" y="1214"/>
                      </a:cubicBezTo>
                      <a:cubicBezTo>
                        <a:pt x="440" y="1214"/>
                        <a:pt x="440" y="1214"/>
                        <a:pt x="440" y="1214"/>
                      </a:cubicBezTo>
                      <a:cubicBezTo>
                        <a:pt x="464" y="1214"/>
                        <a:pt x="483" y="1195"/>
                        <a:pt x="483" y="1171"/>
                      </a:cubicBezTo>
                      <a:cubicBezTo>
                        <a:pt x="483" y="167"/>
                        <a:pt x="483" y="167"/>
                        <a:pt x="483" y="167"/>
                      </a:cubicBezTo>
                      <a:cubicBezTo>
                        <a:pt x="483" y="144"/>
                        <a:pt x="464" y="124"/>
                        <a:pt x="440" y="124"/>
                      </a:cubicBezTo>
                    </a:path>
                  </a:pathLst>
                </a:custGeom>
                <a:solidFill>
                  <a:srgbClr val="F4B08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690" name="Google Shape;690;p41"/>
                <p:cNvSpPr/>
                <p:nvPr/>
              </p:nvSpPr>
              <p:spPr>
                <a:xfrm>
                  <a:off x="10085440" y="3471355"/>
                  <a:ext cx="611267" cy="232383"/>
                </a:xfrm>
                <a:custGeom>
                  <a:pathLst>
                    <a:path extrusionOk="0" h="232383" w="642097">
                      <a:moveTo>
                        <a:pt x="57524" y="0"/>
                      </a:moveTo>
                      <a:cubicBezTo>
                        <a:pt x="57524" y="0"/>
                        <a:pt x="57524" y="0"/>
                        <a:pt x="583018" y="0"/>
                      </a:cubicBezTo>
                      <a:cubicBezTo>
                        <a:pt x="615667" y="0"/>
                        <a:pt x="642097" y="24788"/>
                        <a:pt x="642097" y="57321"/>
                      </a:cubicBezTo>
                      <a:cubicBezTo>
                        <a:pt x="642097" y="57321"/>
                        <a:pt x="642097" y="57321"/>
                        <a:pt x="642097" y="173513"/>
                      </a:cubicBezTo>
                      <a:cubicBezTo>
                        <a:pt x="642097" y="206046"/>
                        <a:pt x="615667" y="232383"/>
                        <a:pt x="583018" y="232383"/>
                      </a:cubicBezTo>
                      <a:cubicBezTo>
                        <a:pt x="583018" y="232383"/>
                        <a:pt x="583018" y="232383"/>
                        <a:pt x="57524" y="232383"/>
                      </a:cubicBezTo>
                      <a:cubicBezTo>
                        <a:pt x="26430" y="232383"/>
                        <a:pt x="0" y="206046"/>
                        <a:pt x="0" y="173513"/>
                      </a:cubicBezTo>
                      <a:cubicBezTo>
                        <a:pt x="0" y="173513"/>
                        <a:pt x="0" y="173513"/>
                        <a:pt x="0" y="57321"/>
                      </a:cubicBezTo>
                      <a:cubicBezTo>
                        <a:pt x="0" y="24788"/>
                        <a:pt x="26430" y="0"/>
                        <a:pt x="57524" y="0"/>
                      </a:cubicBezTo>
                      <a:close/>
                    </a:path>
                  </a:pathLst>
                </a:custGeom>
                <a:solidFill>
                  <a:srgbClr val="7379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691" name="Google Shape;691;p41"/>
                <p:cNvSpPr/>
                <p:nvPr/>
              </p:nvSpPr>
              <p:spPr>
                <a:xfrm>
                  <a:off x="10085440" y="3761110"/>
                  <a:ext cx="611267" cy="232383"/>
                </a:xfrm>
                <a:custGeom>
                  <a:pathLst>
                    <a:path extrusionOk="0" h="232383" w="642097">
                      <a:moveTo>
                        <a:pt x="57524" y="0"/>
                      </a:moveTo>
                      <a:cubicBezTo>
                        <a:pt x="57524" y="0"/>
                        <a:pt x="57524" y="0"/>
                        <a:pt x="583018" y="0"/>
                      </a:cubicBezTo>
                      <a:cubicBezTo>
                        <a:pt x="615667" y="0"/>
                        <a:pt x="642097" y="26337"/>
                        <a:pt x="642097" y="58870"/>
                      </a:cubicBezTo>
                      <a:cubicBezTo>
                        <a:pt x="642097" y="58870"/>
                        <a:pt x="642097" y="58870"/>
                        <a:pt x="642097" y="175062"/>
                      </a:cubicBezTo>
                      <a:cubicBezTo>
                        <a:pt x="642097" y="207596"/>
                        <a:pt x="615667" y="232383"/>
                        <a:pt x="583018" y="232383"/>
                      </a:cubicBezTo>
                      <a:cubicBezTo>
                        <a:pt x="583018" y="232383"/>
                        <a:pt x="583018" y="232383"/>
                        <a:pt x="57524" y="232383"/>
                      </a:cubicBezTo>
                      <a:cubicBezTo>
                        <a:pt x="26430" y="232383"/>
                        <a:pt x="0" y="207596"/>
                        <a:pt x="0" y="175062"/>
                      </a:cubicBezTo>
                      <a:cubicBezTo>
                        <a:pt x="0" y="175062"/>
                        <a:pt x="0" y="175062"/>
                        <a:pt x="0" y="58870"/>
                      </a:cubicBezTo>
                      <a:cubicBezTo>
                        <a:pt x="0" y="26337"/>
                        <a:pt x="26430" y="0"/>
                        <a:pt x="57524" y="0"/>
                      </a:cubicBezTo>
                      <a:close/>
                    </a:path>
                  </a:pathLst>
                </a:custGeom>
                <a:solidFill>
                  <a:srgbClr val="7379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692" name="Google Shape;692;p41"/>
                <p:cNvSpPr/>
                <p:nvPr/>
              </p:nvSpPr>
              <p:spPr>
                <a:xfrm>
                  <a:off x="10085440" y="4052603"/>
                  <a:ext cx="611267" cy="232383"/>
                </a:xfrm>
                <a:custGeom>
                  <a:pathLst>
                    <a:path extrusionOk="0" h="232383" w="642097">
                      <a:moveTo>
                        <a:pt x="57524" y="0"/>
                      </a:moveTo>
                      <a:cubicBezTo>
                        <a:pt x="57524" y="0"/>
                        <a:pt x="57524" y="0"/>
                        <a:pt x="583018" y="0"/>
                      </a:cubicBezTo>
                      <a:cubicBezTo>
                        <a:pt x="615667" y="0"/>
                        <a:pt x="642097" y="26337"/>
                        <a:pt x="642097" y="58870"/>
                      </a:cubicBezTo>
                      <a:cubicBezTo>
                        <a:pt x="642097" y="58870"/>
                        <a:pt x="642097" y="58870"/>
                        <a:pt x="642097" y="175062"/>
                      </a:cubicBezTo>
                      <a:cubicBezTo>
                        <a:pt x="642097" y="206047"/>
                        <a:pt x="615667" y="232383"/>
                        <a:pt x="583018" y="232383"/>
                      </a:cubicBezTo>
                      <a:cubicBezTo>
                        <a:pt x="583018" y="232383"/>
                        <a:pt x="583018" y="232383"/>
                        <a:pt x="57524" y="232383"/>
                      </a:cubicBezTo>
                      <a:cubicBezTo>
                        <a:pt x="26430" y="232383"/>
                        <a:pt x="0" y="206047"/>
                        <a:pt x="0" y="175062"/>
                      </a:cubicBezTo>
                      <a:cubicBezTo>
                        <a:pt x="0" y="175062"/>
                        <a:pt x="0" y="175062"/>
                        <a:pt x="0" y="58870"/>
                      </a:cubicBezTo>
                      <a:cubicBezTo>
                        <a:pt x="0" y="26337"/>
                        <a:pt x="26430" y="0"/>
                        <a:pt x="57524" y="0"/>
                      </a:cubicBezTo>
                      <a:close/>
                    </a:path>
                  </a:pathLst>
                </a:custGeom>
                <a:solidFill>
                  <a:srgbClr val="7379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693" name="Google Shape;693;p41"/>
                <p:cNvSpPr/>
                <p:nvPr/>
              </p:nvSpPr>
              <p:spPr>
                <a:xfrm>
                  <a:off x="10085440" y="4343517"/>
                  <a:ext cx="611267" cy="232383"/>
                </a:xfrm>
                <a:custGeom>
                  <a:pathLst>
                    <a:path extrusionOk="0" h="232383" w="642097">
                      <a:moveTo>
                        <a:pt x="57524" y="0"/>
                      </a:moveTo>
                      <a:cubicBezTo>
                        <a:pt x="583018" y="0"/>
                        <a:pt x="583018" y="0"/>
                        <a:pt x="583018" y="0"/>
                      </a:cubicBezTo>
                      <a:cubicBezTo>
                        <a:pt x="615667" y="0"/>
                        <a:pt x="642097" y="24788"/>
                        <a:pt x="642097" y="57321"/>
                      </a:cubicBezTo>
                      <a:cubicBezTo>
                        <a:pt x="642097" y="173513"/>
                        <a:pt x="642097" y="173513"/>
                        <a:pt x="642097" y="173513"/>
                      </a:cubicBezTo>
                      <a:cubicBezTo>
                        <a:pt x="642097" y="206047"/>
                        <a:pt x="615667" y="232383"/>
                        <a:pt x="583018" y="232383"/>
                      </a:cubicBezTo>
                      <a:cubicBezTo>
                        <a:pt x="57524" y="232383"/>
                        <a:pt x="57524" y="232383"/>
                        <a:pt x="57524" y="232383"/>
                      </a:cubicBezTo>
                      <a:cubicBezTo>
                        <a:pt x="26430" y="232383"/>
                        <a:pt x="0" y="206047"/>
                        <a:pt x="0" y="173513"/>
                      </a:cubicBezTo>
                      <a:cubicBezTo>
                        <a:pt x="0" y="57321"/>
                        <a:pt x="0" y="57321"/>
                        <a:pt x="0" y="57321"/>
                      </a:cubicBezTo>
                      <a:cubicBezTo>
                        <a:pt x="0" y="24788"/>
                        <a:pt x="26430" y="0"/>
                        <a:pt x="57524" y="0"/>
                      </a:cubicBezTo>
                      <a:close/>
                    </a:path>
                  </a:pathLst>
                </a:custGeom>
                <a:solidFill>
                  <a:srgbClr val="7379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694" name="Google Shape;694;p41"/>
                <p:cNvSpPr/>
                <p:nvPr/>
              </p:nvSpPr>
              <p:spPr>
                <a:xfrm>
                  <a:off x="10085440" y="3124667"/>
                  <a:ext cx="611267" cy="1514568"/>
                </a:xfrm>
                <a:prstGeom prst="roundRect">
                  <a:avLst>
                    <a:gd fmla="val 2391"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695" name="Google Shape;695;p41"/>
                <p:cNvSpPr/>
                <p:nvPr/>
              </p:nvSpPr>
              <p:spPr>
                <a:xfrm>
                  <a:off x="10085440" y="3471355"/>
                  <a:ext cx="611267" cy="1167880"/>
                </a:xfrm>
                <a:prstGeom prst="rect">
                  <a:avLst/>
                </a:prstGeom>
                <a:solidFill>
                  <a:srgbClr val="4472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grpSp>
          <p:sp>
            <p:nvSpPr>
              <p:cNvPr id="696" name="Google Shape;696;p41"/>
              <p:cNvSpPr/>
              <p:nvPr/>
            </p:nvSpPr>
            <p:spPr>
              <a:xfrm rot="5400000">
                <a:off x="8378118" y="5803406"/>
                <a:ext cx="183431" cy="270012"/>
              </a:xfrm>
              <a:custGeom>
                <a:pathLst>
                  <a:path extrusionOk="0" h="1195" w="811">
                    <a:moveTo>
                      <a:pt x="17" y="1181"/>
                    </a:moveTo>
                    <a:cubicBezTo>
                      <a:pt x="324" y="677"/>
                      <a:pt x="324" y="677"/>
                      <a:pt x="324" y="677"/>
                    </a:cubicBezTo>
                    <a:cubicBezTo>
                      <a:pt x="326" y="673"/>
                      <a:pt x="324" y="668"/>
                      <a:pt x="319" y="668"/>
                    </a:cubicBezTo>
                    <a:cubicBezTo>
                      <a:pt x="28" y="668"/>
                      <a:pt x="28" y="668"/>
                      <a:pt x="28" y="668"/>
                    </a:cubicBezTo>
                    <a:cubicBezTo>
                      <a:pt x="8" y="668"/>
                      <a:pt x="0" y="654"/>
                      <a:pt x="10" y="638"/>
                    </a:cubicBezTo>
                    <a:cubicBezTo>
                      <a:pt x="388" y="22"/>
                      <a:pt x="388" y="22"/>
                      <a:pt x="388" y="22"/>
                    </a:cubicBezTo>
                    <a:cubicBezTo>
                      <a:pt x="396" y="9"/>
                      <a:pt x="410" y="0"/>
                      <a:pt x="426" y="0"/>
                    </a:cubicBezTo>
                    <a:cubicBezTo>
                      <a:pt x="718" y="0"/>
                      <a:pt x="718" y="0"/>
                      <a:pt x="718" y="0"/>
                    </a:cubicBezTo>
                    <a:cubicBezTo>
                      <a:pt x="738" y="0"/>
                      <a:pt x="744" y="14"/>
                      <a:pt x="733" y="30"/>
                    </a:cubicBezTo>
                    <a:cubicBezTo>
                      <a:pt x="442" y="436"/>
                      <a:pt x="442" y="436"/>
                      <a:pt x="442" y="436"/>
                    </a:cubicBezTo>
                    <a:cubicBezTo>
                      <a:pt x="439" y="440"/>
                      <a:pt x="442" y="445"/>
                      <a:pt x="446" y="445"/>
                    </a:cubicBezTo>
                    <a:cubicBezTo>
                      <a:pt x="779" y="445"/>
                      <a:pt x="779" y="445"/>
                      <a:pt x="779" y="445"/>
                    </a:cubicBezTo>
                    <a:cubicBezTo>
                      <a:pt x="801" y="445"/>
                      <a:pt x="811" y="473"/>
                      <a:pt x="795" y="488"/>
                    </a:cubicBezTo>
                    <a:cubicBezTo>
                      <a:pt x="27" y="1189"/>
                      <a:pt x="27" y="1189"/>
                      <a:pt x="27" y="1189"/>
                    </a:cubicBezTo>
                    <a:cubicBezTo>
                      <a:pt x="21" y="1195"/>
                      <a:pt x="13" y="1188"/>
                      <a:pt x="17" y="1181"/>
                    </a:cubicBezTo>
                    <a:close/>
                  </a:path>
                </a:pathLst>
              </a:custGeom>
              <a:solidFill>
                <a:srgbClr val="F7CAA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cxnSp>
          <p:nvCxnSpPr>
            <p:cNvPr id="697" name="Google Shape;697;p41"/>
            <p:cNvCxnSpPr/>
            <p:nvPr/>
          </p:nvCxnSpPr>
          <p:spPr>
            <a:xfrm>
              <a:off x="8522606" y="4971185"/>
              <a:ext cx="2882" cy="1005099"/>
            </a:xfrm>
            <a:prstGeom prst="straightConnector1">
              <a:avLst/>
            </a:prstGeom>
            <a:noFill/>
            <a:ln cap="rnd" cmpd="sng" w="12700">
              <a:solidFill>
                <a:schemeClr val="accent2"/>
              </a:solidFill>
              <a:prstDash val="solid"/>
              <a:round/>
              <a:headEnd len="lg" w="lg" type="none"/>
              <a:tailEnd len="sm" w="sm" type="none"/>
            </a:ln>
          </p:spPr>
        </p:cxnSp>
        <p:cxnSp>
          <p:nvCxnSpPr>
            <p:cNvPr id="698" name="Google Shape;698;p41"/>
            <p:cNvCxnSpPr/>
            <p:nvPr/>
          </p:nvCxnSpPr>
          <p:spPr>
            <a:xfrm>
              <a:off x="9662172" y="4971185"/>
              <a:ext cx="2882" cy="1005099"/>
            </a:xfrm>
            <a:prstGeom prst="straightConnector1">
              <a:avLst/>
            </a:prstGeom>
            <a:noFill/>
            <a:ln cap="rnd" cmpd="sng" w="12700">
              <a:solidFill>
                <a:schemeClr val="accent2"/>
              </a:solidFill>
              <a:prstDash val="solid"/>
              <a:round/>
              <a:headEnd len="lg" w="lg" type="none"/>
              <a:tailEnd len="sm" w="sm" type="none"/>
            </a:ln>
          </p:spPr>
        </p:cxnSp>
      </p:gr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3" name="Shape 703"/>
        <p:cNvGrpSpPr/>
        <p:nvPr/>
      </p:nvGrpSpPr>
      <p:grpSpPr>
        <a:xfrm>
          <a:off x="0" y="0"/>
          <a:ext cx="0" cy="0"/>
          <a:chOff x="0" y="0"/>
          <a:chExt cx="0" cy="0"/>
        </a:xfrm>
      </p:grpSpPr>
      <p:grpSp>
        <p:nvGrpSpPr>
          <p:cNvPr id="704" name="Google Shape;704;p42"/>
          <p:cNvGrpSpPr/>
          <p:nvPr/>
        </p:nvGrpSpPr>
        <p:grpSpPr>
          <a:xfrm>
            <a:off x="1410706" y="3336674"/>
            <a:ext cx="1062600" cy="1307704"/>
            <a:chOff x="1322355" y="4146415"/>
            <a:chExt cx="1062600" cy="1307704"/>
          </a:xfrm>
        </p:grpSpPr>
        <p:cxnSp>
          <p:nvCxnSpPr>
            <p:cNvPr id="705" name="Google Shape;705;p42"/>
            <p:cNvCxnSpPr>
              <a:stCxn id="706" idx="3"/>
            </p:cNvCxnSpPr>
            <p:nvPr/>
          </p:nvCxnSpPr>
          <p:spPr>
            <a:xfrm rot="10800000">
              <a:off x="1322355" y="4147469"/>
              <a:ext cx="1062600" cy="652800"/>
            </a:xfrm>
            <a:prstGeom prst="straightConnector1">
              <a:avLst/>
            </a:prstGeom>
            <a:noFill/>
            <a:ln cap="rnd" cmpd="sng" w="12700">
              <a:solidFill>
                <a:schemeClr val="accent6"/>
              </a:solidFill>
              <a:prstDash val="solid"/>
              <a:miter lim="800000"/>
              <a:headEnd len="sm" w="sm" type="none"/>
              <a:tailEnd len="sm" w="sm" type="none"/>
            </a:ln>
          </p:spPr>
        </p:cxnSp>
        <p:cxnSp>
          <p:nvCxnSpPr>
            <p:cNvPr id="707" name="Google Shape;707;p42"/>
            <p:cNvCxnSpPr>
              <a:stCxn id="706" idx="3"/>
            </p:cNvCxnSpPr>
            <p:nvPr/>
          </p:nvCxnSpPr>
          <p:spPr>
            <a:xfrm flipH="1">
              <a:off x="1322355" y="4800269"/>
              <a:ext cx="1062600" cy="653700"/>
            </a:xfrm>
            <a:prstGeom prst="straightConnector1">
              <a:avLst/>
            </a:prstGeom>
            <a:noFill/>
            <a:ln cap="rnd" cmpd="sng" w="12700">
              <a:solidFill>
                <a:schemeClr val="accent6"/>
              </a:solidFill>
              <a:prstDash val="solid"/>
              <a:miter lim="800000"/>
              <a:headEnd len="sm" w="sm" type="none"/>
              <a:tailEnd len="sm" w="sm" type="none"/>
            </a:ln>
          </p:spPr>
        </p:cxnSp>
        <p:cxnSp>
          <p:nvCxnSpPr>
            <p:cNvPr id="708" name="Google Shape;708;p42"/>
            <p:cNvCxnSpPr>
              <a:stCxn id="709" idx="3"/>
            </p:cNvCxnSpPr>
            <p:nvPr/>
          </p:nvCxnSpPr>
          <p:spPr>
            <a:xfrm flipH="1">
              <a:off x="1732153" y="4146415"/>
              <a:ext cx="652800" cy="363600"/>
            </a:xfrm>
            <a:prstGeom prst="straightConnector1">
              <a:avLst/>
            </a:prstGeom>
            <a:noFill/>
            <a:ln cap="rnd" cmpd="sng" w="12700">
              <a:solidFill>
                <a:schemeClr val="accent6"/>
              </a:solidFill>
              <a:prstDash val="solid"/>
              <a:miter lim="800000"/>
              <a:headEnd len="sm" w="sm" type="none"/>
              <a:tailEnd len="sm" w="sm" type="none"/>
            </a:ln>
          </p:spPr>
        </p:cxnSp>
        <p:cxnSp>
          <p:nvCxnSpPr>
            <p:cNvPr id="710" name="Google Shape;710;p42"/>
            <p:cNvCxnSpPr>
              <a:stCxn id="709" idx="3"/>
            </p:cNvCxnSpPr>
            <p:nvPr/>
          </p:nvCxnSpPr>
          <p:spPr>
            <a:xfrm flipH="1">
              <a:off x="1757353" y="4146415"/>
              <a:ext cx="627600" cy="799200"/>
            </a:xfrm>
            <a:prstGeom prst="straightConnector1">
              <a:avLst/>
            </a:prstGeom>
            <a:noFill/>
            <a:ln cap="rnd" cmpd="sng" w="12700">
              <a:solidFill>
                <a:schemeClr val="accent6"/>
              </a:solidFill>
              <a:prstDash val="solid"/>
              <a:miter lim="800000"/>
              <a:headEnd len="sm" w="sm" type="none"/>
              <a:tailEnd len="sm" w="sm" type="none"/>
            </a:ln>
          </p:spPr>
        </p:cxnSp>
        <p:cxnSp>
          <p:nvCxnSpPr>
            <p:cNvPr id="711" name="Google Shape;711;p42"/>
            <p:cNvCxnSpPr>
              <a:stCxn id="706" idx="3"/>
            </p:cNvCxnSpPr>
            <p:nvPr/>
          </p:nvCxnSpPr>
          <p:spPr>
            <a:xfrm rot="10800000">
              <a:off x="1748955" y="4517669"/>
              <a:ext cx="636000" cy="282600"/>
            </a:xfrm>
            <a:prstGeom prst="straightConnector1">
              <a:avLst/>
            </a:prstGeom>
            <a:noFill/>
            <a:ln cap="rnd" cmpd="sng" w="12700">
              <a:solidFill>
                <a:schemeClr val="accent6"/>
              </a:solidFill>
              <a:prstDash val="solid"/>
              <a:miter lim="800000"/>
              <a:headEnd len="sm" w="sm" type="none"/>
              <a:tailEnd len="sm" w="sm" type="none"/>
            </a:ln>
          </p:spPr>
        </p:cxnSp>
        <p:cxnSp>
          <p:nvCxnSpPr>
            <p:cNvPr id="712" name="Google Shape;712;p42"/>
            <p:cNvCxnSpPr>
              <a:stCxn id="706" idx="3"/>
            </p:cNvCxnSpPr>
            <p:nvPr/>
          </p:nvCxnSpPr>
          <p:spPr>
            <a:xfrm flipH="1">
              <a:off x="1757355" y="4800269"/>
              <a:ext cx="627600" cy="141600"/>
            </a:xfrm>
            <a:prstGeom prst="straightConnector1">
              <a:avLst/>
            </a:prstGeom>
            <a:noFill/>
            <a:ln cap="rnd" cmpd="sng" w="12700">
              <a:solidFill>
                <a:schemeClr val="accent6"/>
              </a:solidFill>
              <a:prstDash val="solid"/>
              <a:miter lim="800000"/>
              <a:headEnd len="sm" w="sm" type="none"/>
              <a:tailEnd len="sm" w="sm" type="none"/>
            </a:ln>
          </p:spPr>
        </p:cxnSp>
        <p:cxnSp>
          <p:nvCxnSpPr>
            <p:cNvPr id="713" name="Google Shape;713;p42"/>
            <p:cNvCxnSpPr>
              <a:stCxn id="714" idx="3"/>
            </p:cNvCxnSpPr>
            <p:nvPr/>
          </p:nvCxnSpPr>
          <p:spPr>
            <a:xfrm rot="10800000">
              <a:off x="1736655" y="4514519"/>
              <a:ext cx="648300" cy="939600"/>
            </a:xfrm>
            <a:prstGeom prst="straightConnector1">
              <a:avLst/>
            </a:prstGeom>
            <a:noFill/>
            <a:ln cap="rnd" cmpd="sng" w="12700">
              <a:solidFill>
                <a:schemeClr val="accent6"/>
              </a:solidFill>
              <a:prstDash val="solid"/>
              <a:miter lim="800000"/>
              <a:headEnd len="sm" w="sm" type="none"/>
              <a:tailEnd len="sm" w="sm" type="none"/>
            </a:ln>
          </p:spPr>
        </p:cxnSp>
        <p:cxnSp>
          <p:nvCxnSpPr>
            <p:cNvPr id="715" name="Google Shape;715;p42"/>
            <p:cNvCxnSpPr>
              <a:stCxn id="714" idx="3"/>
            </p:cNvCxnSpPr>
            <p:nvPr/>
          </p:nvCxnSpPr>
          <p:spPr>
            <a:xfrm rot="10800000">
              <a:off x="1757355" y="4945619"/>
              <a:ext cx="627600" cy="508500"/>
            </a:xfrm>
            <a:prstGeom prst="straightConnector1">
              <a:avLst/>
            </a:prstGeom>
            <a:noFill/>
            <a:ln cap="rnd" cmpd="sng" w="12700">
              <a:solidFill>
                <a:schemeClr val="accent6"/>
              </a:solidFill>
              <a:prstDash val="solid"/>
              <a:miter lim="800000"/>
              <a:headEnd len="sm" w="sm" type="none"/>
              <a:tailEnd len="sm" w="sm" type="none"/>
            </a:ln>
          </p:spPr>
        </p:cxnSp>
      </p:grpSp>
      <p:grpSp>
        <p:nvGrpSpPr>
          <p:cNvPr id="716" name="Google Shape;716;p42"/>
          <p:cNvGrpSpPr/>
          <p:nvPr/>
        </p:nvGrpSpPr>
        <p:grpSpPr>
          <a:xfrm>
            <a:off x="5866660" y="3009753"/>
            <a:ext cx="900444" cy="1961550"/>
            <a:chOff x="6837533" y="3219773"/>
            <a:chExt cx="900444" cy="1961550"/>
          </a:xfrm>
        </p:grpSpPr>
        <p:cxnSp>
          <p:nvCxnSpPr>
            <p:cNvPr id="717" name="Google Shape;717;p42"/>
            <p:cNvCxnSpPr/>
            <p:nvPr/>
          </p:nvCxnSpPr>
          <p:spPr>
            <a:xfrm flipH="1" rot="10800000">
              <a:off x="6837533" y="4536097"/>
              <a:ext cx="900438" cy="645226"/>
            </a:xfrm>
            <a:prstGeom prst="straightConnector1">
              <a:avLst/>
            </a:prstGeom>
            <a:noFill/>
            <a:ln cap="rnd" cmpd="sng" w="12700">
              <a:solidFill>
                <a:schemeClr val="accent6"/>
              </a:solidFill>
              <a:prstDash val="solid"/>
              <a:miter lim="800000"/>
              <a:headEnd len="sm" w="sm" type="none"/>
              <a:tailEnd len="sm" w="sm" type="none"/>
            </a:ln>
          </p:spPr>
        </p:cxnSp>
        <p:cxnSp>
          <p:nvCxnSpPr>
            <p:cNvPr id="718" name="Google Shape;718;p42"/>
            <p:cNvCxnSpPr/>
            <p:nvPr/>
          </p:nvCxnSpPr>
          <p:spPr>
            <a:xfrm flipH="1" rot="10800000">
              <a:off x="6837533" y="3858658"/>
              <a:ext cx="900439" cy="1322665"/>
            </a:xfrm>
            <a:prstGeom prst="straightConnector1">
              <a:avLst/>
            </a:prstGeom>
            <a:noFill/>
            <a:ln cap="rnd" cmpd="sng" w="12700">
              <a:solidFill>
                <a:schemeClr val="accent6"/>
              </a:solidFill>
              <a:prstDash val="solid"/>
              <a:miter lim="800000"/>
              <a:headEnd len="sm" w="sm" type="none"/>
              <a:tailEnd len="sm" w="sm" type="none"/>
            </a:ln>
          </p:spPr>
        </p:cxnSp>
        <p:cxnSp>
          <p:nvCxnSpPr>
            <p:cNvPr id="719" name="Google Shape;719;p42"/>
            <p:cNvCxnSpPr/>
            <p:nvPr/>
          </p:nvCxnSpPr>
          <p:spPr>
            <a:xfrm>
              <a:off x="6837533" y="4527473"/>
              <a:ext cx="900438" cy="8624"/>
            </a:xfrm>
            <a:prstGeom prst="straightConnector1">
              <a:avLst/>
            </a:prstGeom>
            <a:noFill/>
            <a:ln cap="rnd" cmpd="sng" w="12700">
              <a:solidFill>
                <a:schemeClr val="accent6"/>
              </a:solidFill>
              <a:prstDash val="solid"/>
              <a:miter lim="800000"/>
              <a:headEnd len="sm" w="sm" type="none"/>
              <a:tailEnd len="sm" w="sm" type="none"/>
            </a:ln>
          </p:spPr>
        </p:cxnSp>
        <p:cxnSp>
          <p:nvCxnSpPr>
            <p:cNvPr id="720" name="Google Shape;720;p42"/>
            <p:cNvCxnSpPr/>
            <p:nvPr/>
          </p:nvCxnSpPr>
          <p:spPr>
            <a:xfrm flipH="1" rot="10800000">
              <a:off x="6837533" y="3858658"/>
              <a:ext cx="900439" cy="668814"/>
            </a:xfrm>
            <a:prstGeom prst="straightConnector1">
              <a:avLst/>
            </a:prstGeom>
            <a:noFill/>
            <a:ln cap="rnd" cmpd="sng" w="12700">
              <a:solidFill>
                <a:schemeClr val="accent6"/>
              </a:solidFill>
              <a:prstDash val="solid"/>
              <a:miter lim="800000"/>
              <a:headEnd len="sm" w="sm" type="none"/>
              <a:tailEnd len="sm" w="sm" type="none"/>
            </a:ln>
          </p:spPr>
        </p:cxnSp>
        <p:cxnSp>
          <p:nvCxnSpPr>
            <p:cNvPr id="721" name="Google Shape;721;p42"/>
            <p:cNvCxnSpPr/>
            <p:nvPr/>
          </p:nvCxnSpPr>
          <p:spPr>
            <a:xfrm>
              <a:off x="6837533" y="3873623"/>
              <a:ext cx="900442" cy="662474"/>
            </a:xfrm>
            <a:prstGeom prst="straightConnector1">
              <a:avLst/>
            </a:prstGeom>
            <a:noFill/>
            <a:ln cap="rnd" cmpd="sng" w="12700">
              <a:solidFill>
                <a:schemeClr val="accent6"/>
              </a:solidFill>
              <a:prstDash val="solid"/>
              <a:miter lim="800000"/>
              <a:headEnd len="sm" w="sm" type="none"/>
              <a:tailEnd len="sm" w="sm" type="none"/>
            </a:ln>
          </p:spPr>
        </p:cxnSp>
        <p:cxnSp>
          <p:nvCxnSpPr>
            <p:cNvPr id="722" name="Google Shape;722;p42"/>
            <p:cNvCxnSpPr/>
            <p:nvPr/>
          </p:nvCxnSpPr>
          <p:spPr>
            <a:xfrm flipH="1" rot="10800000">
              <a:off x="6837533" y="3858658"/>
              <a:ext cx="900444" cy="14966"/>
            </a:xfrm>
            <a:prstGeom prst="straightConnector1">
              <a:avLst/>
            </a:prstGeom>
            <a:noFill/>
            <a:ln cap="rnd" cmpd="sng" w="12700">
              <a:solidFill>
                <a:schemeClr val="accent6"/>
              </a:solidFill>
              <a:prstDash val="solid"/>
              <a:miter lim="800000"/>
              <a:headEnd len="sm" w="sm" type="none"/>
              <a:tailEnd len="sm" w="sm" type="none"/>
            </a:ln>
          </p:spPr>
        </p:cxnSp>
        <p:cxnSp>
          <p:nvCxnSpPr>
            <p:cNvPr id="723" name="Google Shape;723;p42"/>
            <p:cNvCxnSpPr/>
            <p:nvPr/>
          </p:nvCxnSpPr>
          <p:spPr>
            <a:xfrm>
              <a:off x="6837533" y="3219773"/>
              <a:ext cx="900438" cy="1316324"/>
            </a:xfrm>
            <a:prstGeom prst="straightConnector1">
              <a:avLst/>
            </a:prstGeom>
            <a:noFill/>
            <a:ln cap="rnd" cmpd="sng" w="12700">
              <a:solidFill>
                <a:schemeClr val="accent6"/>
              </a:solidFill>
              <a:prstDash val="solid"/>
              <a:miter lim="800000"/>
              <a:headEnd len="sm" w="sm" type="none"/>
              <a:tailEnd len="sm" w="sm" type="none"/>
            </a:ln>
          </p:spPr>
        </p:cxnSp>
        <p:cxnSp>
          <p:nvCxnSpPr>
            <p:cNvPr id="724" name="Google Shape;724;p42"/>
            <p:cNvCxnSpPr/>
            <p:nvPr/>
          </p:nvCxnSpPr>
          <p:spPr>
            <a:xfrm>
              <a:off x="6837533" y="3219773"/>
              <a:ext cx="900439" cy="638886"/>
            </a:xfrm>
            <a:prstGeom prst="straightConnector1">
              <a:avLst/>
            </a:prstGeom>
            <a:noFill/>
            <a:ln cap="rnd" cmpd="sng" w="12700">
              <a:solidFill>
                <a:schemeClr val="accent6"/>
              </a:solidFill>
              <a:prstDash val="solid"/>
              <a:miter lim="800000"/>
              <a:headEnd len="sm" w="sm" type="none"/>
              <a:tailEnd len="sm" w="sm" type="none"/>
            </a:ln>
          </p:spPr>
        </p:cxnSp>
      </p:grpSp>
      <p:grpSp>
        <p:nvGrpSpPr>
          <p:cNvPr id="725" name="Google Shape;725;p42"/>
          <p:cNvGrpSpPr/>
          <p:nvPr/>
        </p:nvGrpSpPr>
        <p:grpSpPr>
          <a:xfrm>
            <a:off x="4452001" y="2998189"/>
            <a:ext cx="880133" cy="1984678"/>
            <a:chOff x="5422874" y="3209064"/>
            <a:chExt cx="880133" cy="1984678"/>
          </a:xfrm>
        </p:grpSpPr>
        <p:cxnSp>
          <p:nvCxnSpPr>
            <p:cNvPr id="726" name="Google Shape;726;p42"/>
            <p:cNvCxnSpPr/>
            <p:nvPr/>
          </p:nvCxnSpPr>
          <p:spPr>
            <a:xfrm>
              <a:off x="5422874" y="5193741"/>
              <a:ext cx="880133" cy="0"/>
            </a:xfrm>
            <a:prstGeom prst="straightConnector1">
              <a:avLst/>
            </a:prstGeom>
            <a:noFill/>
            <a:ln cap="rnd" cmpd="sng" w="12700">
              <a:solidFill>
                <a:schemeClr val="accent6"/>
              </a:solidFill>
              <a:prstDash val="solid"/>
              <a:miter lim="800000"/>
              <a:headEnd len="sm" w="sm" type="none"/>
              <a:tailEnd len="sm" w="sm" type="none"/>
            </a:ln>
          </p:spPr>
        </p:cxnSp>
        <p:cxnSp>
          <p:nvCxnSpPr>
            <p:cNvPr id="727" name="Google Shape;727;p42"/>
            <p:cNvCxnSpPr/>
            <p:nvPr/>
          </p:nvCxnSpPr>
          <p:spPr>
            <a:xfrm flipH="1" rot="10800000">
              <a:off x="5422874" y="4532182"/>
              <a:ext cx="880129" cy="661560"/>
            </a:xfrm>
            <a:prstGeom prst="straightConnector1">
              <a:avLst/>
            </a:prstGeom>
            <a:noFill/>
            <a:ln cap="rnd" cmpd="sng" w="12700">
              <a:solidFill>
                <a:schemeClr val="accent6"/>
              </a:solidFill>
              <a:prstDash val="solid"/>
              <a:miter lim="800000"/>
              <a:headEnd len="sm" w="sm" type="none"/>
              <a:tailEnd len="sm" w="sm" type="none"/>
            </a:ln>
          </p:spPr>
        </p:cxnSp>
        <p:cxnSp>
          <p:nvCxnSpPr>
            <p:cNvPr id="728" name="Google Shape;728;p42"/>
            <p:cNvCxnSpPr/>
            <p:nvPr/>
          </p:nvCxnSpPr>
          <p:spPr>
            <a:xfrm flipH="1" rot="10800000">
              <a:off x="5422874" y="3870624"/>
              <a:ext cx="880129" cy="1323118"/>
            </a:xfrm>
            <a:prstGeom prst="straightConnector1">
              <a:avLst/>
            </a:prstGeom>
            <a:noFill/>
            <a:ln cap="rnd" cmpd="sng" w="12700">
              <a:solidFill>
                <a:schemeClr val="accent6"/>
              </a:solidFill>
              <a:prstDash val="solid"/>
              <a:miter lim="800000"/>
              <a:headEnd len="sm" w="sm" type="none"/>
              <a:tailEnd len="sm" w="sm" type="none"/>
            </a:ln>
          </p:spPr>
        </p:cxnSp>
        <p:cxnSp>
          <p:nvCxnSpPr>
            <p:cNvPr id="729" name="Google Shape;729;p42"/>
            <p:cNvCxnSpPr/>
            <p:nvPr/>
          </p:nvCxnSpPr>
          <p:spPr>
            <a:xfrm flipH="1" rot="10800000">
              <a:off x="5422874" y="3209064"/>
              <a:ext cx="880129" cy="1984678"/>
            </a:xfrm>
            <a:prstGeom prst="straightConnector1">
              <a:avLst/>
            </a:prstGeom>
            <a:noFill/>
            <a:ln cap="rnd" cmpd="sng" w="12700">
              <a:solidFill>
                <a:schemeClr val="accent6"/>
              </a:solidFill>
              <a:prstDash val="solid"/>
              <a:miter lim="800000"/>
              <a:headEnd len="sm" w="sm" type="none"/>
              <a:tailEnd len="sm" w="sm" type="none"/>
            </a:ln>
          </p:spPr>
        </p:cxnSp>
        <p:cxnSp>
          <p:nvCxnSpPr>
            <p:cNvPr id="730" name="Google Shape;730;p42"/>
            <p:cNvCxnSpPr/>
            <p:nvPr/>
          </p:nvCxnSpPr>
          <p:spPr>
            <a:xfrm>
              <a:off x="5422874" y="4532182"/>
              <a:ext cx="880129" cy="661560"/>
            </a:xfrm>
            <a:prstGeom prst="straightConnector1">
              <a:avLst/>
            </a:prstGeom>
            <a:noFill/>
            <a:ln cap="rnd" cmpd="sng" w="12700">
              <a:solidFill>
                <a:schemeClr val="accent6"/>
              </a:solidFill>
              <a:prstDash val="solid"/>
              <a:miter lim="800000"/>
              <a:headEnd len="sm" w="sm" type="none"/>
              <a:tailEnd len="sm" w="sm" type="none"/>
            </a:ln>
          </p:spPr>
        </p:cxnSp>
        <p:cxnSp>
          <p:nvCxnSpPr>
            <p:cNvPr id="731" name="Google Shape;731;p42"/>
            <p:cNvCxnSpPr/>
            <p:nvPr/>
          </p:nvCxnSpPr>
          <p:spPr>
            <a:xfrm>
              <a:off x="5422874" y="4532182"/>
              <a:ext cx="880129" cy="0"/>
            </a:xfrm>
            <a:prstGeom prst="straightConnector1">
              <a:avLst/>
            </a:prstGeom>
            <a:noFill/>
            <a:ln cap="rnd" cmpd="sng" w="12700">
              <a:solidFill>
                <a:schemeClr val="accent6"/>
              </a:solidFill>
              <a:prstDash val="solid"/>
              <a:miter lim="800000"/>
              <a:headEnd len="sm" w="sm" type="none"/>
              <a:tailEnd len="sm" w="sm" type="none"/>
            </a:ln>
          </p:spPr>
        </p:cxnSp>
        <p:cxnSp>
          <p:nvCxnSpPr>
            <p:cNvPr id="732" name="Google Shape;732;p42"/>
            <p:cNvCxnSpPr/>
            <p:nvPr/>
          </p:nvCxnSpPr>
          <p:spPr>
            <a:xfrm flipH="1" rot="10800000">
              <a:off x="5422874" y="3209064"/>
              <a:ext cx="880129" cy="1323118"/>
            </a:xfrm>
            <a:prstGeom prst="straightConnector1">
              <a:avLst/>
            </a:prstGeom>
            <a:noFill/>
            <a:ln cap="rnd" cmpd="sng" w="12700">
              <a:solidFill>
                <a:schemeClr val="accent6"/>
              </a:solidFill>
              <a:prstDash val="solid"/>
              <a:miter lim="800000"/>
              <a:headEnd len="sm" w="sm" type="none"/>
              <a:tailEnd len="sm" w="sm" type="none"/>
            </a:ln>
          </p:spPr>
        </p:cxnSp>
        <p:cxnSp>
          <p:nvCxnSpPr>
            <p:cNvPr id="733" name="Google Shape;733;p42"/>
            <p:cNvCxnSpPr/>
            <p:nvPr/>
          </p:nvCxnSpPr>
          <p:spPr>
            <a:xfrm flipH="1" rot="10800000">
              <a:off x="5422874" y="3870624"/>
              <a:ext cx="880129" cy="661559"/>
            </a:xfrm>
            <a:prstGeom prst="straightConnector1">
              <a:avLst/>
            </a:prstGeom>
            <a:noFill/>
            <a:ln cap="rnd" cmpd="sng" w="12700">
              <a:solidFill>
                <a:schemeClr val="accent6"/>
              </a:solidFill>
              <a:prstDash val="solid"/>
              <a:miter lim="800000"/>
              <a:headEnd len="sm" w="sm" type="none"/>
              <a:tailEnd len="sm" w="sm" type="none"/>
            </a:ln>
          </p:spPr>
        </p:cxnSp>
        <p:cxnSp>
          <p:nvCxnSpPr>
            <p:cNvPr id="734" name="Google Shape;734;p42"/>
            <p:cNvCxnSpPr/>
            <p:nvPr/>
          </p:nvCxnSpPr>
          <p:spPr>
            <a:xfrm flipH="1" rot="10800000">
              <a:off x="5422874" y="3209064"/>
              <a:ext cx="880129" cy="661560"/>
            </a:xfrm>
            <a:prstGeom prst="straightConnector1">
              <a:avLst/>
            </a:prstGeom>
            <a:noFill/>
            <a:ln cap="rnd" cmpd="sng" w="12700">
              <a:solidFill>
                <a:schemeClr val="accent6"/>
              </a:solidFill>
              <a:prstDash val="solid"/>
              <a:miter lim="800000"/>
              <a:headEnd len="sm" w="sm" type="none"/>
              <a:tailEnd len="sm" w="sm" type="none"/>
            </a:ln>
          </p:spPr>
        </p:cxnSp>
        <p:cxnSp>
          <p:nvCxnSpPr>
            <p:cNvPr id="735" name="Google Shape;735;p42"/>
            <p:cNvCxnSpPr/>
            <p:nvPr/>
          </p:nvCxnSpPr>
          <p:spPr>
            <a:xfrm>
              <a:off x="5422874" y="3870624"/>
              <a:ext cx="880129" cy="0"/>
            </a:xfrm>
            <a:prstGeom prst="straightConnector1">
              <a:avLst/>
            </a:prstGeom>
            <a:noFill/>
            <a:ln cap="rnd" cmpd="sng" w="12700">
              <a:solidFill>
                <a:schemeClr val="accent6"/>
              </a:solidFill>
              <a:prstDash val="solid"/>
              <a:miter lim="800000"/>
              <a:headEnd len="sm" w="sm" type="none"/>
              <a:tailEnd len="sm" w="sm" type="none"/>
            </a:ln>
          </p:spPr>
        </p:cxnSp>
        <p:cxnSp>
          <p:nvCxnSpPr>
            <p:cNvPr id="736" name="Google Shape;736;p42"/>
            <p:cNvCxnSpPr/>
            <p:nvPr/>
          </p:nvCxnSpPr>
          <p:spPr>
            <a:xfrm>
              <a:off x="5422874" y="3870624"/>
              <a:ext cx="880129" cy="661559"/>
            </a:xfrm>
            <a:prstGeom prst="straightConnector1">
              <a:avLst/>
            </a:prstGeom>
            <a:noFill/>
            <a:ln cap="rnd" cmpd="sng" w="12700">
              <a:solidFill>
                <a:schemeClr val="accent6"/>
              </a:solidFill>
              <a:prstDash val="solid"/>
              <a:miter lim="800000"/>
              <a:headEnd len="sm" w="sm" type="none"/>
              <a:tailEnd len="sm" w="sm" type="none"/>
            </a:ln>
          </p:spPr>
        </p:cxnSp>
        <p:cxnSp>
          <p:nvCxnSpPr>
            <p:cNvPr id="737" name="Google Shape;737;p42"/>
            <p:cNvCxnSpPr/>
            <p:nvPr/>
          </p:nvCxnSpPr>
          <p:spPr>
            <a:xfrm>
              <a:off x="5422874" y="3870624"/>
              <a:ext cx="880129" cy="1323118"/>
            </a:xfrm>
            <a:prstGeom prst="straightConnector1">
              <a:avLst/>
            </a:prstGeom>
            <a:noFill/>
            <a:ln cap="rnd" cmpd="sng" w="12700">
              <a:solidFill>
                <a:schemeClr val="accent6"/>
              </a:solidFill>
              <a:prstDash val="solid"/>
              <a:miter lim="800000"/>
              <a:headEnd len="sm" w="sm" type="none"/>
              <a:tailEnd len="sm" w="sm" type="none"/>
            </a:ln>
          </p:spPr>
        </p:cxnSp>
        <p:cxnSp>
          <p:nvCxnSpPr>
            <p:cNvPr id="738" name="Google Shape;738;p42"/>
            <p:cNvCxnSpPr/>
            <p:nvPr/>
          </p:nvCxnSpPr>
          <p:spPr>
            <a:xfrm>
              <a:off x="5422874" y="3209064"/>
              <a:ext cx="880133" cy="0"/>
            </a:xfrm>
            <a:prstGeom prst="straightConnector1">
              <a:avLst/>
            </a:prstGeom>
            <a:noFill/>
            <a:ln cap="rnd" cmpd="sng" w="12700">
              <a:solidFill>
                <a:schemeClr val="accent6"/>
              </a:solidFill>
              <a:prstDash val="solid"/>
              <a:miter lim="800000"/>
              <a:headEnd len="sm" w="sm" type="none"/>
              <a:tailEnd len="sm" w="sm" type="none"/>
            </a:ln>
          </p:spPr>
        </p:cxnSp>
        <p:cxnSp>
          <p:nvCxnSpPr>
            <p:cNvPr id="739" name="Google Shape;739;p42"/>
            <p:cNvCxnSpPr/>
            <p:nvPr/>
          </p:nvCxnSpPr>
          <p:spPr>
            <a:xfrm>
              <a:off x="5422874" y="3209064"/>
              <a:ext cx="880129" cy="661560"/>
            </a:xfrm>
            <a:prstGeom prst="straightConnector1">
              <a:avLst/>
            </a:prstGeom>
            <a:noFill/>
            <a:ln cap="rnd" cmpd="sng" w="12700">
              <a:solidFill>
                <a:schemeClr val="accent6"/>
              </a:solidFill>
              <a:prstDash val="solid"/>
              <a:miter lim="800000"/>
              <a:headEnd len="sm" w="sm" type="none"/>
              <a:tailEnd len="sm" w="sm" type="none"/>
            </a:ln>
          </p:spPr>
        </p:cxnSp>
        <p:cxnSp>
          <p:nvCxnSpPr>
            <p:cNvPr id="740" name="Google Shape;740;p42"/>
            <p:cNvCxnSpPr/>
            <p:nvPr/>
          </p:nvCxnSpPr>
          <p:spPr>
            <a:xfrm>
              <a:off x="5422874" y="3209064"/>
              <a:ext cx="880129" cy="1323118"/>
            </a:xfrm>
            <a:prstGeom prst="straightConnector1">
              <a:avLst/>
            </a:prstGeom>
            <a:noFill/>
            <a:ln cap="rnd" cmpd="sng" w="12700">
              <a:solidFill>
                <a:schemeClr val="accent6"/>
              </a:solidFill>
              <a:prstDash val="solid"/>
              <a:miter lim="800000"/>
              <a:headEnd len="sm" w="sm" type="none"/>
              <a:tailEnd len="sm" w="sm" type="none"/>
            </a:ln>
          </p:spPr>
        </p:cxnSp>
        <p:cxnSp>
          <p:nvCxnSpPr>
            <p:cNvPr id="741" name="Google Shape;741;p42"/>
            <p:cNvCxnSpPr/>
            <p:nvPr/>
          </p:nvCxnSpPr>
          <p:spPr>
            <a:xfrm>
              <a:off x="5422874" y="3209064"/>
              <a:ext cx="880129" cy="1984678"/>
            </a:xfrm>
            <a:prstGeom prst="straightConnector1">
              <a:avLst/>
            </a:prstGeom>
            <a:noFill/>
            <a:ln cap="rnd" cmpd="sng" w="12700">
              <a:solidFill>
                <a:schemeClr val="accent6"/>
              </a:solidFill>
              <a:prstDash val="solid"/>
              <a:miter lim="800000"/>
              <a:headEnd len="sm" w="sm" type="none"/>
              <a:tailEnd len="sm" w="sm" type="none"/>
            </a:ln>
          </p:spPr>
        </p:cxnSp>
      </p:grpSp>
      <p:grpSp>
        <p:nvGrpSpPr>
          <p:cNvPr id="742" name="Google Shape;742;p42"/>
          <p:cNvGrpSpPr/>
          <p:nvPr/>
        </p:nvGrpSpPr>
        <p:grpSpPr>
          <a:xfrm>
            <a:off x="3021492" y="3009753"/>
            <a:ext cx="881227" cy="1961550"/>
            <a:chOff x="3992365" y="3219773"/>
            <a:chExt cx="881227" cy="1961550"/>
          </a:xfrm>
        </p:grpSpPr>
        <p:cxnSp>
          <p:nvCxnSpPr>
            <p:cNvPr id="743" name="Google Shape;743;p42"/>
            <p:cNvCxnSpPr/>
            <p:nvPr/>
          </p:nvCxnSpPr>
          <p:spPr>
            <a:xfrm flipH="1" rot="10800000">
              <a:off x="3992365" y="3219773"/>
              <a:ext cx="881227" cy="301428"/>
            </a:xfrm>
            <a:prstGeom prst="straightConnector1">
              <a:avLst/>
            </a:prstGeom>
            <a:noFill/>
            <a:ln cap="rnd" cmpd="sng" w="12700">
              <a:solidFill>
                <a:schemeClr val="accent6"/>
              </a:solidFill>
              <a:prstDash val="solid"/>
              <a:miter lim="800000"/>
              <a:headEnd len="sm" w="sm" type="none"/>
              <a:tailEnd len="sm" w="sm" type="none"/>
            </a:ln>
          </p:spPr>
        </p:cxnSp>
        <p:cxnSp>
          <p:nvCxnSpPr>
            <p:cNvPr id="744" name="Google Shape;744;p42"/>
            <p:cNvCxnSpPr/>
            <p:nvPr/>
          </p:nvCxnSpPr>
          <p:spPr>
            <a:xfrm>
              <a:off x="3992365" y="3521201"/>
              <a:ext cx="881224" cy="352422"/>
            </a:xfrm>
            <a:prstGeom prst="straightConnector1">
              <a:avLst/>
            </a:prstGeom>
            <a:noFill/>
            <a:ln cap="rnd" cmpd="sng" w="12700">
              <a:solidFill>
                <a:schemeClr val="accent6"/>
              </a:solidFill>
              <a:prstDash val="solid"/>
              <a:miter lim="800000"/>
              <a:headEnd len="sm" w="sm" type="none"/>
              <a:tailEnd len="sm" w="sm" type="none"/>
            </a:ln>
          </p:spPr>
        </p:cxnSp>
        <p:cxnSp>
          <p:nvCxnSpPr>
            <p:cNvPr id="745" name="Google Shape;745;p42"/>
            <p:cNvCxnSpPr/>
            <p:nvPr/>
          </p:nvCxnSpPr>
          <p:spPr>
            <a:xfrm>
              <a:off x="3992365" y="3521201"/>
              <a:ext cx="881224" cy="1006271"/>
            </a:xfrm>
            <a:prstGeom prst="straightConnector1">
              <a:avLst/>
            </a:prstGeom>
            <a:noFill/>
            <a:ln cap="rnd" cmpd="sng" w="12700">
              <a:solidFill>
                <a:schemeClr val="accent6"/>
              </a:solidFill>
              <a:prstDash val="solid"/>
              <a:miter lim="800000"/>
              <a:headEnd len="sm" w="sm" type="none"/>
              <a:tailEnd len="sm" w="sm" type="none"/>
            </a:ln>
          </p:spPr>
        </p:cxnSp>
        <p:cxnSp>
          <p:nvCxnSpPr>
            <p:cNvPr id="746" name="Google Shape;746;p42"/>
            <p:cNvCxnSpPr/>
            <p:nvPr/>
          </p:nvCxnSpPr>
          <p:spPr>
            <a:xfrm>
              <a:off x="3992365" y="3521201"/>
              <a:ext cx="881224" cy="1660122"/>
            </a:xfrm>
            <a:prstGeom prst="straightConnector1">
              <a:avLst/>
            </a:prstGeom>
            <a:noFill/>
            <a:ln cap="rnd" cmpd="sng" w="12700">
              <a:solidFill>
                <a:schemeClr val="accent6"/>
              </a:solidFill>
              <a:prstDash val="solid"/>
              <a:miter lim="800000"/>
              <a:headEnd len="sm" w="sm" type="none"/>
              <a:tailEnd len="sm" w="sm" type="none"/>
            </a:ln>
          </p:spPr>
        </p:cxnSp>
        <p:cxnSp>
          <p:nvCxnSpPr>
            <p:cNvPr id="747" name="Google Shape;747;p42"/>
            <p:cNvCxnSpPr/>
            <p:nvPr/>
          </p:nvCxnSpPr>
          <p:spPr>
            <a:xfrm flipH="1" rot="10800000">
              <a:off x="3992365" y="3219773"/>
              <a:ext cx="881227" cy="955279"/>
            </a:xfrm>
            <a:prstGeom prst="straightConnector1">
              <a:avLst/>
            </a:prstGeom>
            <a:noFill/>
            <a:ln cap="rnd" cmpd="sng" w="12700">
              <a:solidFill>
                <a:schemeClr val="accent6"/>
              </a:solidFill>
              <a:prstDash val="solid"/>
              <a:miter lim="800000"/>
              <a:headEnd len="sm" w="sm" type="none"/>
              <a:tailEnd len="sm" w="sm" type="none"/>
            </a:ln>
          </p:spPr>
        </p:cxnSp>
        <p:cxnSp>
          <p:nvCxnSpPr>
            <p:cNvPr id="748" name="Google Shape;748;p42"/>
            <p:cNvCxnSpPr/>
            <p:nvPr/>
          </p:nvCxnSpPr>
          <p:spPr>
            <a:xfrm flipH="1" rot="10800000">
              <a:off x="3992365" y="3873623"/>
              <a:ext cx="881224" cy="301428"/>
            </a:xfrm>
            <a:prstGeom prst="straightConnector1">
              <a:avLst/>
            </a:prstGeom>
            <a:noFill/>
            <a:ln cap="rnd" cmpd="sng" w="12700">
              <a:solidFill>
                <a:schemeClr val="accent6"/>
              </a:solidFill>
              <a:prstDash val="solid"/>
              <a:miter lim="800000"/>
              <a:headEnd len="sm" w="sm" type="none"/>
              <a:tailEnd len="sm" w="sm" type="none"/>
            </a:ln>
          </p:spPr>
        </p:cxnSp>
        <p:cxnSp>
          <p:nvCxnSpPr>
            <p:cNvPr id="749" name="Google Shape;749;p42"/>
            <p:cNvCxnSpPr/>
            <p:nvPr/>
          </p:nvCxnSpPr>
          <p:spPr>
            <a:xfrm>
              <a:off x="3992365" y="4175052"/>
              <a:ext cx="881227" cy="352421"/>
            </a:xfrm>
            <a:prstGeom prst="straightConnector1">
              <a:avLst/>
            </a:prstGeom>
            <a:noFill/>
            <a:ln cap="rnd" cmpd="sng" w="12700">
              <a:solidFill>
                <a:schemeClr val="accent6"/>
              </a:solidFill>
              <a:prstDash val="solid"/>
              <a:miter lim="800000"/>
              <a:headEnd len="sm" w="sm" type="none"/>
              <a:tailEnd len="sm" w="sm" type="none"/>
            </a:ln>
          </p:spPr>
        </p:cxnSp>
        <p:cxnSp>
          <p:nvCxnSpPr>
            <p:cNvPr id="750" name="Google Shape;750;p42"/>
            <p:cNvCxnSpPr/>
            <p:nvPr/>
          </p:nvCxnSpPr>
          <p:spPr>
            <a:xfrm>
              <a:off x="3992365" y="4175052"/>
              <a:ext cx="881224" cy="1006271"/>
            </a:xfrm>
            <a:prstGeom prst="straightConnector1">
              <a:avLst/>
            </a:prstGeom>
            <a:noFill/>
            <a:ln cap="rnd" cmpd="sng" w="12700">
              <a:solidFill>
                <a:schemeClr val="accent6"/>
              </a:solidFill>
              <a:prstDash val="solid"/>
              <a:miter lim="800000"/>
              <a:headEnd len="sm" w="sm" type="none"/>
              <a:tailEnd len="sm" w="sm" type="none"/>
            </a:ln>
          </p:spPr>
        </p:cxnSp>
        <p:cxnSp>
          <p:nvCxnSpPr>
            <p:cNvPr id="751" name="Google Shape;751;p42"/>
            <p:cNvCxnSpPr/>
            <p:nvPr/>
          </p:nvCxnSpPr>
          <p:spPr>
            <a:xfrm flipH="1" rot="10800000">
              <a:off x="3992365" y="3219773"/>
              <a:ext cx="881224" cy="1609129"/>
            </a:xfrm>
            <a:prstGeom prst="straightConnector1">
              <a:avLst/>
            </a:prstGeom>
            <a:noFill/>
            <a:ln cap="rnd" cmpd="sng" w="12700">
              <a:solidFill>
                <a:schemeClr val="accent6"/>
              </a:solidFill>
              <a:prstDash val="solid"/>
              <a:miter lim="800000"/>
              <a:headEnd len="sm" w="sm" type="none"/>
              <a:tailEnd len="sm" w="sm" type="none"/>
            </a:ln>
          </p:spPr>
        </p:cxnSp>
        <p:cxnSp>
          <p:nvCxnSpPr>
            <p:cNvPr id="752" name="Google Shape;752;p42"/>
            <p:cNvCxnSpPr/>
            <p:nvPr/>
          </p:nvCxnSpPr>
          <p:spPr>
            <a:xfrm flipH="1" rot="10800000">
              <a:off x="3992365" y="3873623"/>
              <a:ext cx="881224" cy="955278"/>
            </a:xfrm>
            <a:prstGeom prst="straightConnector1">
              <a:avLst/>
            </a:prstGeom>
            <a:noFill/>
            <a:ln cap="rnd" cmpd="sng" w="12700">
              <a:solidFill>
                <a:schemeClr val="accent6"/>
              </a:solidFill>
              <a:prstDash val="solid"/>
              <a:miter lim="800000"/>
              <a:headEnd len="sm" w="sm" type="none"/>
              <a:tailEnd len="sm" w="sm" type="none"/>
            </a:ln>
          </p:spPr>
        </p:cxnSp>
        <p:cxnSp>
          <p:nvCxnSpPr>
            <p:cNvPr id="753" name="Google Shape;753;p42"/>
            <p:cNvCxnSpPr/>
            <p:nvPr/>
          </p:nvCxnSpPr>
          <p:spPr>
            <a:xfrm flipH="1" rot="10800000">
              <a:off x="3992365" y="4527473"/>
              <a:ext cx="881224" cy="301428"/>
            </a:xfrm>
            <a:prstGeom prst="straightConnector1">
              <a:avLst/>
            </a:prstGeom>
            <a:noFill/>
            <a:ln cap="rnd" cmpd="sng" w="12700">
              <a:solidFill>
                <a:schemeClr val="accent6"/>
              </a:solidFill>
              <a:prstDash val="solid"/>
              <a:miter lim="800000"/>
              <a:headEnd len="sm" w="sm" type="none"/>
              <a:tailEnd len="sm" w="sm" type="none"/>
            </a:ln>
          </p:spPr>
        </p:cxnSp>
        <p:cxnSp>
          <p:nvCxnSpPr>
            <p:cNvPr id="754" name="Google Shape;754;p42"/>
            <p:cNvCxnSpPr/>
            <p:nvPr/>
          </p:nvCxnSpPr>
          <p:spPr>
            <a:xfrm>
              <a:off x="3992365" y="4828901"/>
              <a:ext cx="881227" cy="352422"/>
            </a:xfrm>
            <a:prstGeom prst="straightConnector1">
              <a:avLst/>
            </a:prstGeom>
            <a:noFill/>
            <a:ln cap="rnd" cmpd="sng" w="12700">
              <a:solidFill>
                <a:schemeClr val="accent6"/>
              </a:solidFill>
              <a:prstDash val="solid"/>
              <a:miter lim="800000"/>
              <a:headEnd len="sm" w="sm" type="none"/>
              <a:tailEnd len="sm" w="sm" type="none"/>
            </a:ln>
          </p:spPr>
        </p:cxnSp>
      </p:grpSp>
      <p:grpSp>
        <p:nvGrpSpPr>
          <p:cNvPr id="755" name="Google Shape;755;p42"/>
          <p:cNvGrpSpPr/>
          <p:nvPr/>
        </p:nvGrpSpPr>
        <p:grpSpPr>
          <a:xfrm>
            <a:off x="3792018" y="2631789"/>
            <a:ext cx="755927" cy="2717477"/>
            <a:chOff x="5539204" y="1902625"/>
            <a:chExt cx="1040785" cy="3741510"/>
          </a:xfrm>
        </p:grpSpPr>
        <p:grpSp>
          <p:nvGrpSpPr>
            <p:cNvPr id="756" name="Google Shape;756;p42"/>
            <p:cNvGrpSpPr/>
            <p:nvPr/>
          </p:nvGrpSpPr>
          <p:grpSpPr>
            <a:xfrm>
              <a:off x="5539204" y="1902625"/>
              <a:ext cx="1040785" cy="1040785"/>
              <a:chOff x="4272840" y="2869158"/>
              <a:chExt cx="1111661" cy="1111661"/>
            </a:xfrm>
          </p:grpSpPr>
          <p:sp>
            <p:nvSpPr>
              <p:cNvPr id="757" name="Google Shape;757;p42"/>
              <p:cNvSpPr/>
              <p:nvPr/>
            </p:nvSpPr>
            <p:spPr>
              <a:xfrm>
                <a:off x="4435642" y="3031958"/>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58" name="Google Shape;758;p42"/>
              <p:cNvSpPr/>
              <p:nvPr/>
            </p:nvSpPr>
            <p:spPr>
              <a:xfrm rot="2700000">
                <a:off x="4435639" y="3031957"/>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759" name="Google Shape;759;p42"/>
            <p:cNvGrpSpPr/>
            <p:nvPr/>
          </p:nvGrpSpPr>
          <p:grpSpPr>
            <a:xfrm>
              <a:off x="5539204" y="4603350"/>
              <a:ext cx="1040785" cy="1040785"/>
              <a:chOff x="4272840" y="2869158"/>
              <a:chExt cx="1111661" cy="1111661"/>
            </a:xfrm>
          </p:grpSpPr>
          <p:sp>
            <p:nvSpPr>
              <p:cNvPr id="760" name="Google Shape;760;p42"/>
              <p:cNvSpPr/>
              <p:nvPr/>
            </p:nvSpPr>
            <p:spPr>
              <a:xfrm>
                <a:off x="4435642" y="3031958"/>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61" name="Google Shape;761;p42"/>
              <p:cNvSpPr/>
              <p:nvPr/>
            </p:nvSpPr>
            <p:spPr>
              <a:xfrm rot="2700000">
                <a:off x="4435639" y="3031957"/>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762" name="Google Shape;762;p42"/>
            <p:cNvGrpSpPr/>
            <p:nvPr/>
          </p:nvGrpSpPr>
          <p:grpSpPr>
            <a:xfrm>
              <a:off x="5539204" y="2802867"/>
              <a:ext cx="1040785" cy="1040785"/>
              <a:chOff x="4272840" y="2869158"/>
              <a:chExt cx="1111661" cy="1111661"/>
            </a:xfrm>
          </p:grpSpPr>
          <p:sp>
            <p:nvSpPr>
              <p:cNvPr id="763" name="Google Shape;763;p42"/>
              <p:cNvSpPr/>
              <p:nvPr/>
            </p:nvSpPr>
            <p:spPr>
              <a:xfrm>
                <a:off x="4435642" y="3031958"/>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64" name="Google Shape;764;p42"/>
              <p:cNvSpPr/>
              <p:nvPr/>
            </p:nvSpPr>
            <p:spPr>
              <a:xfrm rot="2700000">
                <a:off x="4435639" y="3031957"/>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765" name="Google Shape;765;p42"/>
            <p:cNvGrpSpPr/>
            <p:nvPr/>
          </p:nvGrpSpPr>
          <p:grpSpPr>
            <a:xfrm>
              <a:off x="5539204" y="3703109"/>
              <a:ext cx="1040785" cy="1040785"/>
              <a:chOff x="4272840" y="2869158"/>
              <a:chExt cx="1111661" cy="1111661"/>
            </a:xfrm>
          </p:grpSpPr>
          <p:sp>
            <p:nvSpPr>
              <p:cNvPr id="766" name="Google Shape;766;p42"/>
              <p:cNvSpPr/>
              <p:nvPr/>
            </p:nvSpPr>
            <p:spPr>
              <a:xfrm rot="2700000">
                <a:off x="4435639" y="3031957"/>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67" name="Google Shape;767;p42"/>
              <p:cNvSpPr/>
              <p:nvPr/>
            </p:nvSpPr>
            <p:spPr>
              <a:xfrm>
                <a:off x="4435642" y="3031958"/>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sp>
        <p:nvSpPr>
          <p:cNvPr id="768" name="Google Shape;768;p42"/>
          <p:cNvSpPr txBox="1"/>
          <p:nvPr/>
        </p:nvSpPr>
        <p:spPr>
          <a:xfrm>
            <a:off x="2397288" y="2736264"/>
            <a:ext cx="692818" cy="28623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253DC"/>
              </a:buClr>
              <a:buSzPts val="1400"/>
              <a:buFont typeface="Helvetica Neue"/>
              <a:buNone/>
            </a:pPr>
            <a:r>
              <a:rPr b="0" i="0" lang="en-US" sz="1400" u="none" cap="none" strike="noStrike">
                <a:solidFill>
                  <a:srgbClr val="3253DC"/>
                </a:solidFill>
                <a:latin typeface="Helvetica Neue"/>
                <a:ea typeface="Helvetica Neue"/>
                <a:cs typeface="Helvetica Neue"/>
                <a:sym typeface="Helvetica Neue"/>
              </a:rPr>
              <a:t>Edges</a:t>
            </a:r>
            <a:endParaRPr/>
          </a:p>
        </p:txBody>
      </p:sp>
      <p:sp>
        <p:nvSpPr>
          <p:cNvPr id="769" name="Google Shape;769;p42"/>
          <p:cNvSpPr txBox="1"/>
          <p:nvPr/>
        </p:nvSpPr>
        <p:spPr>
          <a:xfrm>
            <a:off x="3867667" y="2431753"/>
            <a:ext cx="603050" cy="28623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488B76"/>
              </a:buClr>
              <a:buSzPts val="1400"/>
              <a:buFont typeface="Helvetica Neue"/>
              <a:buNone/>
            </a:pPr>
            <a:r>
              <a:rPr b="0" i="0" lang="en-US" sz="1400" u="none" cap="none" strike="noStrike">
                <a:solidFill>
                  <a:srgbClr val="488B76"/>
                </a:solidFill>
                <a:latin typeface="Helvetica Neue"/>
                <a:ea typeface="Helvetica Neue"/>
                <a:cs typeface="Helvetica Neue"/>
                <a:sym typeface="Helvetica Neue"/>
              </a:rPr>
              <a:t>Parts</a:t>
            </a:r>
            <a:endParaRPr/>
          </a:p>
        </p:txBody>
      </p:sp>
      <p:sp>
        <p:nvSpPr>
          <p:cNvPr id="770" name="Google Shape;770;p42"/>
          <p:cNvSpPr txBox="1"/>
          <p:nvPr/>
        </p:nvSpPr>
        <p:spPr>
          <a:xfrm>
            <a:off x="5187711" y="2431753"/>
            <a:ext cx="793807" cy="28623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4A5A75"/>
              </a:buClr>
              <a:buSzPts val="1400"/>
              <a:buFont typeface="Helvetica Neue"/>
              <a:buNone/>
            </a:pPr>
            <a:r>
              <a:rPr b="0" i="0" lang="en-US" sz="1400" u="none" cap="none" strike="noStrike">
                <a:solidFill>
                  <a:srgbClr val="4A5A75"/>
                </a:solidFill>
                <a:latin typeface="Helvetica Neue"/>
                <a:ea typeface="Helvetica Neue"/>
                <a:cs typeface="Helvetica Neue"/>
                <a:sym typeface="Helvetica Neue"/>
              </a:rPr>
              <a:t>Objects</a:t>
            </a:r>
            <a:endParaRPr/>
          </a:p>
        </p:txBody>
      </p:sp>
      <p:sp>
        <p:nvSpPr>
          <p:cNvPr id="771" name="Google Shape;771;p42"/>
          <p:cNvSpPr txBox="1"/>
          <p:nvPr/>
        </p:nvSpPr>
        <p:spPr>
          <a:xfrm>
            <a:off x="6650847" y="3036156"/>
            <a:ext cx="721671" cy="28623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664C81"/>
              </a:buClr>
              <a:buSzPts val="1400"/>
              <a:buFont typeface="Helvetica Neue"/>
              <a:buNone/>
            </a:pPr>
            <a:r>
              <a:rPr b="0" i="0" lang="en-US" sz="1400" u="none" cap="none" strike="noStrike">
                <a:solidFill>
                  <a:srgbClr val="664C81"/>
                </a:solidFill>
                <a:latin typeface="Helvetica Neue"/>
                <a:ea typeface="Helvetica Neue"/>
                <a:cs typeface="Helvetica Neue"/>
                <a:sym typeface="Helvetica Neue"/>
              </a:rPr>
              <a:t>Output</a:t>
            </a:r>
            <a:endParaRPr/>
          </a:p>
        </p:txBody>
      </p:sp>
      <p:grpSp>
        <p:nvGrpSpPr>
          <p:cNvPr id="772" name="Google Shape;772;p42"/>
          <p:cNvGrpSpPr/>
          <p:nvPr/>
        </p:nvGrpSpPr>
        <p:grpSpPr>
          <a:xfrm>
            <a:off x="6650846" y="3270675"/>
            <a:ext cx="755931" cy="1433363"/>
            <a:chOff x="7621719" y="3480695"/>
            <a:chExt cx="755931" cy="1433363"/>
          </a:xfrm>
        </p:grpSpPr>
        <p:grpSp>
          <p:nvGrpSpPr>
            <p:cNvPr id="773" name="Google Shape;773;p42"/>
            <p:cNvGrpSpPr/>
            <p:nvPr/>
          </p:nvGrpSpPr>
          <p:grpSpPr>
            <a:xfrm>
              <a:off x="7629576" y="3488549"/>
              <a:ext cx="740221" cy="740219"/>
              <a:chOff x="4272840" y="2869159"/>
              <a:chExt cx="1111660" cy="1111660"/>
            </a:xfrm>
          </p:grpSpPr>
          <p:sp>
            <p:nvSpPr>
              <p:cNvPr id="774" name="Google Shape;774;p42"/>
              <p:cNvSpPr/>
              <p:nvPr/>
            </p:nvSpPr>
            <p:spPr>
              <a:xfrm>
                <a:off x="4435642" y="3031958"/>
                <a:ext cx="786063" cy="786063"/>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75" name="Google Shape;775;p42"/>
              <p:cNvSpPr/>
              <p:nvPr/>
            </p:nvSpPr>
            <p:spPr>
              <a:xfrm rot="2700000">
                <a:off x="4435639" y="3031958"/>
                <a:ext cx="786062" cy="786063"/>
              </a:xfrm>
              <a:prstGeom prst="ellipse">
                <a:avLst/>
              </a:prstGeom>
              <a:solidFill>
                <a:schemeClr val="dk2"/>
              </a:solidFill>
              <a:ln cap="flat" cmpd="sng" w="28575">
                <a:solidFill>
                  <a:srgbClr val="8296B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776" name="Google Shape;776;p42"/>
            <p:cNvGrpSpPr/>
            <p:nvPr/>
          </p:nvGrpSpPr>
          <p:grpSpPr>
            <a:xfrm>
              <a:off x="7621719" y="4158130"/>
              <a:ext cx="755927" cy="755928"/>
              <a:chOff x="4272841" y="2869155"/>
              <a:chExt cx="1111662" cy="1111662"/>
            </a:xfrm>
          </p:grpSpPr>
          <p:sp>
            <p:nvSpPr>
              <p:cNvPr id="777" name="Google Shape;777;p42"/>
              <p:cNvSpPr/>
              <p:nvPr/>
            </p:nvSpPr>
            <p:spPr>
              <a:xfrm>
                <a:off x="4435642" y="3031958"/>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78" name="Google Shape;778;p42"/>
              <p:cNvSpPr/>
              <p:nvPr/>
            </p:nvSpPr>
            <p:spPr>
              <a:xfrm rot="2700000">
                <a:off x="4435640" y="3031954"/>
                <a:ext cx="786064" cy="786063"/>
              </a:xfrm>
              <a:prstGeom prst="ellipse">
                <a:avLst/>
              </a:prstGeom>
              <a:noFill/>
              <a:ln cap="flat" cmpd="sng" w="28575">
                <a:solidFill>
                  <a:srgbClr val="9CC2E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779" name="Google Shape;779;p42"/>
            <p:cNvGrpSpPr/>
            <p:nvPr/>
          </p:nvGrpSpPr>
          <p:grpSpPr>
            <a:xfrm>
              <a:off x="7621723" y="3480695"/>
              <a:ext cx="755927" cy="755927"/>
              <a:chOff x="4272840" y="2869158"/>
              <a:chExt cx="1111661" cy="1111661"/>
            </a:xfrm>
          </p:grpSpPr>
          <p:sp>
            <p:nvSpPr>
              <p:cNvPr id="780" name="Google Shape;780;p42"/>
              <p:cNvSpPr/>
              <p:nvPr/>
            </p:nvSpPr>
            <p:spPr>
              <a:xfrm>
                <a:off x="4435642" y="3031958"/>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81" name="Google Shape;781;p42"/>
              <p:cNvSpPr/>
              <p:nvPr/>
            </p:nvSpPr>
            <p:spPr>
              <a:xfrm rot="2700000">
                <a:off x="4435639" y="3031957"/>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grpSp>
        <p:nvGrpSpPr>
          <p:cNvPr id="782" name="Google Shape;782;p42"/>
          <p:cNvGrpSpPr/>
          <p:nvPr/>
        </p:nvGrpSpPr>
        <p:grpSpPr>
          <a:xfrm>
            <a:off x="3792018" y="2631789"/>
            <a:ext cx="755927" cy="755927"/>
            <a:chOff x="4272840" y="2869158"/>
            <a:chExt cx="1111661" cy="1111661"/>
          </a:xfrm>
        </p:grpSpPr>
        <p:sp>
          <p:nvSpPr>
            <p:cNvPr id="783" name="Google Shape;783;p42"/>
            <p:cNvSpPr/>
            <p:nvPr/>
          </p:nvSpPr>
          <p:spPr>
            <a:xfrm>
              <a:off x="4435642" y="3031958"/>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84" name="Google Shape;784;p42"/>
            <p:cNvSpPr/>
            <p:nvPr/>
          </p:nvSpPr>
          <p:spPr>
            <a:xfrm rot="2700000">
              <a:off x="4435639" y="3031957"/>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785" name="Google Shape;785;p42"/>
          <p:cNvGrpSpPr/>
          <p:nvPr/>
        </p:nvGrpSpPr>
        <p:grpSpPr>
          <a:xfrm>
            <a:off x="3792018" y="4593339"/>
            <a:ext cx="755927" cy="755927"/>
            <a:chOff x="4272840" y="2869158"/>
            <a:chExt cx="1111661" cy="1111661"/>
          </a:xfrm>
        </p:grpSpPr>
        <p:sp>
          <p:nvSpPr>
            <p:cNvPr id="786" name="Google Shape;786;p42"/>
            <p:cNvSpPr/>
            <p:nvPr/>
          </p:nvSpPr>
          <p:spPr>
            <a:xfrm>
              <a:off x="4435642" y="3031958"/>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87" name="Google Shape;787;p42"/>
            <p:cNvSpPr/>
            <p:nvPr/>
          </p:nvSpPr>
          <p:spPr>
            <a:xfrm rot="2700000">
              <a:off x="4435639" y="3031957"/>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788" name="Google Shape;788;p42"/>
          <p:cNvGrpSpPr/>
          <p:nvPr/>
        </p:nvGrpSpPr>
        <p:grpSpPr>
          <a:xfrm>
            <a:off x="3792018" y="3285639"/>
            <a:ext cx="755927" cy="755927"/>
            <a:chOff x="4272840" y="2869158"/>
            <a:chExt cx="1111661" cy="1111661"/>
          </a:xfrm>
        </p:grpSpPr>
        <p:sp>
          <p:nvSpPr>
            <p:cNvPr id="789" name="Google Shape;789;p42"/>
            <p:cNvSpPr/>
            <p:nvPr/>
          </p:nvSpPr>
          <p:spPr>
            <a:xfrm>
              <a:off x="4435642" y="3031958"/>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90" name="Google Shape;790;p42"/>
            <p:cNvSpPr/>
            <p:nvPr/>
          </p:nvSpPr>
          <p:spPr>
            <a:xfrm rot="2700000">
              <a:off x="4435639" y="3031957"/>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791" name="Google Shape;791;p42"/>
          <p:cNvGrpSpPr/>
          <p:nvPr/>
        </p:nvGrpSpPr>
        <p:grpSpPr>
          <a:xfrm>
            <a:off x="3792018" y="3939489"/>
            <a:ext cx="755927" cy="755927"/>
            <a:chOff x="4272840" y="2869158"/>
            <a:chExt cx="1111661" cy="1111661"/>
          </a:xfrm>
        </p:grpSpPr>
        <p:sp>
          <p:nvSpPr>
            <p:cNvPr id="792" name="Google Shape;792;p42"/>
            <p:cNvSpPr/>
            <p:nvPr/>
          </p:nvSpPr>
          <p:spPr>
            <a:xfrm>
              <a:off x="4435642" y="3031958"/>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93" name="Google Shape;793;p42"/>
            <p:cNvSpPr/>
            <p:nvPr/>
          </p:nvSpPr>
          <p:spPr>
            <a:xfrm rot="2700000">
              <a:off x="4435639" y="3031957"/>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sp>
        <p:nvSpPr>
          <p:cNvPr id="794" name="Google Shape;794;p42"/>
          <p:cNvSpPr/>
          <p:nvPr/>
        </p:nvSpPr>
        <p:spPr>
          <a:xfrm>
            <a:off x="510478" y="3310110"/>
            <a:ext cx="1360836" cy="1360836"/>
          </a:xfrm>
          <a:prstGeom prst="ellipse">
            <a:avLst/>
          </a:prstGeom>
          <a:solidFill>
            <a:schemeClr val="lt1"/>
          </a:solidFill>
          <a:ln cap="flat" cmpd="sng" w="381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95" name="Google Shape;795;p42"/>
          <p:cNvSpPr txBox="1"/>
          <p:nvPr/>
        </p:nvSpPr>
        <p:spPr>
          <a:xfrm>
            <a:off x="857311" y="2980241"/>
            <a:ext cx="667170" cy="28623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4A5A75"/>
              </a:buClr>
              <a:buSzPts val="1400"/>
              <a:buFont typeface="Helvetica Neue"/>
              <a:buNone/>
            </a:pPr>
            <a:r>
              <a:rPr b="0" i="0" lang="en-US" sz="1400" u="none" cap="none" strike="noStrike">
                <a:solidFill>
                  <a:srgbClr val="4A5A75"/>
                </a:solidFill>
                <a:latin typeface="Helvetica Neue"/>
                <a:ea typeface="Helvetica Neue"/>
                <a:cs typeface="Helvetica Neue"/>
                <a:sym typeface="Helvetica Neue"/>
              </a:rPr>
              <a:t>Pixels</a:t>
            </a:r>
            <a:endParaRPr/>
          </a:p>
        </p:txBody>
      </p:sp>
      <p:grpSp>
        <p:nvGrpSpPr>
          <p:cNvPr id="796" name="Google Shape;796;p42"/>
          <p:cNvGrpSpPr/>
          <p:nvPr/>
        </p:nvGrpSpPr>
        <p:grpSpPr>
          <a:xfrm>
            <a:off x="2362601" y="2958711"/>
            <a:ext cx="755933" cy="2063630"/>
            <a:chOff x="3333474" y="3168731"/>
            <a:chExt cx="755933" cy="2063630"/>
          </a:xfrm>
        </p:grpSpPr>
        <p:grpSp>
          <p:nvGrpSpPr>
            <p:cNvPr id="797" name="Google Shape;797;p42"/>
            <p:cNvGrpSpPr/>
            <p:nvPr/>
          </p:nvGrpSpPr>
          <p:grpSpPr>
            <a:xfrm>
              <a:off x="3333478" y="3168734"/>
              <a:ext cx="755929" cy="2063627"/>
              <a:chOff x="3723538" y="2470041"/>
              <a:chExt cx="1040787" cy="2841267"/>
            </a:xfrm>
          </p:grpSpPr>
          <p:grpSp>
            <p:nvGrpSpPr>
              <p:cNvPr id="798" name="Google Shape;798;p42"/>
              <p:cNvGrpSpPr/>
              <p:nvPr/>
            </p:nvGrpSpPr>
            <p:grpSpPr>
              <a:xfrm>
                <a:off x="3723538" y="2470041"/>
                <a:ext cx="1040785" cy="1040784"/>
                <a:chOff x="4272837" y="2869158"/>
                <a:chExt cx="1111660" cy="1111660"/>
              </a:xfrm>
            </p:grpSpPr>
            <p:sp>
              <p:nvSpPr>
                <p:cNvPr id="799" name="Google Shape;799;p42"/>
                <p:cNvSpPr/>
                <p:nvPr/>
              </p:nvSpPr>
              <p:spPr>
                <a:xfrm>
                  <a:off x="4435642" y="3031958"/>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800" name="Google Shape;800;p42"/>
                <p:cNvSpPr/>
                <p:nvPr/>
              </p:nvSpPr>
              <p:spPr>
                <a:xfrm rot="2700000">
                  <a:off x="4435636" y="3031957"/>
                  <a:ext cx="786063" cy="786062"/>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801" name="Google Shape;801;p42"/>
              <p:cNvGrpSpPr/>
              <p:nvPr/>
            </p:nvGrpSpPr>
            <p:grpSpPr>
              <a:xfrm>
                <a:off x="3723540" y="3370283"/>
                <a:ext cx="1040785" cy="1040785"/>
                <a:chOff x="4272840" y="2869158"/>
                <a:chExt cx="1111661" cy="1111661"/>
              </a:xfrm>
            </p:grpSpPr>
            <p:sp>
              <p:nvSpPr>
                <p:cNvPr id="802" name="Google Shape;802;p42"/>
                <p:cNvSpPr/>
                <p:nvPr/>
              </p:nvSpPr>
              <p:spPr>
                <a:xfrm>
                  <a:off x="4435642" y="3031958"/>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803" name="Google Shape;803;p42"/>
                <p:cNvSpPr/>
                <p:nvPr/>
              </p:nvSpPr>
              <p:spPr>
                <a:xfrm rot="2700000">
                  <a:off x="4435639" y="3031957"/>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804" name="Google Shape;804;p42"/>
              <p:cNvGrpSpPr/>
              <p:nvPr/>
            </p:nvGrpSpPr>
            <p:grpSpPr>
              <a:xfrm>
                <a:off x="3723540" y="4270524"/>
                <a:ext cx="1040785" cy="1040785"/>
                <a:chOff x="4272840" y="2869158"/>
                <a:chExt cx="1111661" cy="1111661"/>
              </a:xfrm>
            </p:grpSpPr>
            <p:sp>
              <p:nvSpPr>
                <p:cNvPr id="805" name="Google Shape;805;p42"/>
                <p:cNvSpPr/>
                <p:nvPr/>
              </p:nvSpPr>
              <p:spPr>
                <a:xfrm>
                  <a:off x="4435642" y="3031958"/>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806" name="Google Shape;806;p42"/>
                <p:cNvSpPr/>
                <p:nvPr/>
              </p:nvSpPr>
              <p:spPr>
                <a:xfrm rot="2700000">
                  <a:off x="4435639" y="3031957"/>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grpSp>
          <p:nvGrpSpPr>
            <p:cNvPr id="807" name="Google Shape;807;p42"/>
            <p:cNvGrpSpPr/>
            <p:nvPr/>
          </p:nvGrpSpPr>
          <p:grpSpPr>
            <a:xfrm>
              <a:off x="3333474" y="3168731"/>
              <a:ext cx="755926" cy="755926"/>
              <a:chOff x="4272839" y="2869158"/>
              <a:chExt cx="1111660" cy="1111660"/>
            </a:xfrm>
          </p:grpSpPr>
          <p:sp>
            <p:nvSpPr>
              <p:cNvPr id="808" name="Google Shape;808;p42"/>
              <p:cNvSpPr/>
              <p:nvPr/>
            </p:nvSpPr>
            <p:spPr>
              <a:xfrm>
                <a:off x="4435642" y="3031958"/>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09" name="Google Shape;709;p42"/>
              <p:cNvSpPr/>
              <p:nvPr/>
            </p:nvSpPr>
            <p:spPr>
              <a:xfrm rot="2700000">
                <a:off x="4435638" y="3031957"/>
                <a:ext cx="786062"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809" name="Google Shape;809;p42"/>
            <p:cNvGrpSpPr/>
            <p:nvPr/>
          </p:nvGrpSpPr>
          <p:grpSpPr>
            <a:xfrm>
              <a:off x="3333476" y="3822584"/>
              <a:ext cx="755927" cy="755927"/>
              <a:chOff x="4272840" y="2869158"/>
              <a:chExt cx="1111661" cy="1111661"/>
            </a:xfrm>
          </p:grpSpPr>
          <p:sp>
            <p:nvSpPr>
              <p:cNvPr id="810" name="Google Shape;810;p42"/>
              <p:cNvSpPr/>
              <p:nvPr/>
            </p:nvSpPr>
            <p:spPr>
              <a:xfrm>
                <a:off x="4435642" y="3031958"/>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06" name="Google Shape;706;p42"/>
              <p:cNvSpPr/>
              <p:nvPr/>
            </p:nvSpPr>
            <p:spPr>
              <a:xfrm rot="2700000">
                <a:off x="4435639" y="3031957"/>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811" name="Google Shape;811;p42"/>
            <p:cNvGrpSpPr/>
            <p:nvPr/>
          </p:nvGrpSpPr>
          <p:grpSpPr>
            <a:xfrm>
              <a:off x="3333476" y="4476434"/>
              <a:ext cx="755927" cy="755927"/>
              <a:chOff x="4272840" y="2869158"/>
              <a:chExt cx="1111661" cy="1111661"/>
            </a:xfrm>
          </p:grpSpPr>
          <p:sp>
            <p:nvSpPr>
              <p:cNvPr id="812" name="Google Shape;812;p42"/>
              <p:cNvSpPr/>
              <p:nvPr/>
            </p:nvSpPr>
            <p:spPr>
              <a:xfrm>
                <a:off x="4435642" y="3031958"/>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714" name="Google Shape;714;p42"/>
              <p:cNvSpPr/>
              <p:nvPr/>
            </p:nvSpPr>
            <p:spPr>
              <a:xfrm rot="2700000">
                <a:off x="4435639" y="3031957"/>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sp>
        <p:nvSpPr>
          <p:cNvPr id="813" name="Google Shape;813;p42"/>
          <p:cNvSpPr txBox="1"/>
          <p:nvPr/>
        </p:nvSpPr>
        <p:spPr>
          <a:xfrm>
            <a:off x="7413037" y="3535169"/>
            <a:ext cx="428002" cy="204671"/>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664C81"/>
              </a:buClr>
              <a:buSzPts val="1400"/>
              <a:buFont typeface="Helvetica Neue"/>
              <a:buNone/>
            </a:pPr>
            <a:r>
              <a:rPr b="0" i="0" lang="en-US" sz="1400" u="none" cap="none" strike="noStrike">
                <a:solidFill>
                  <a:srgbClr val="664C81"/>
                </a:solidFill>
                <a:latin typeface="Helvetica Neue"/>
                <a:ea typeface="Helvetica Neue"/>
                <a:cs typeface="Helvetica Neue"/>
                <a:sym typeface="Helvetica Neue"/>
              </a:rPr>
              <a:t>Dog?</a:t>
            </a:r>
            <a:endParaRPr/>
          </a:p>
        </p:txBody>
      </p:sp>
      <p:sp>
        <p:nvSpPr>
          <p:cNvPr id="814" name="Google Shape;814;p42"/>
          <p:cNvSpPr txBox="1"/>
          <p:nvPr/>
        </p:nvSpPr>
        <p:spPr>
          <a:xfrm>
            <a:off x="7429080" y="4225176"/>
            <a:ext cx="378309" cy="204671"/>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664C81"/>
              </a:buClr>
              <a:buSzPts val="1400"/>
              <a:buFont typeface="Helvetica Neue"/>
              <a:buNone/>
            </a:pPr>
            <a:r>
              <a:rPr b="0" i="0" lang="en-US" sz="1400" u="none" cap="none" strike="noStrike">
                <a:solidFill>
                  <a:srgbClr val="664C81"/>
                </a:solidFill>
                <a:latin typeface="Helvetica Neue"/>
                <a:ea typeface="Helvetica Neue"/>
                <a:cs typeface="Helvetica Neue"/>
                <a:sym typeface="Helvetica Neue"/>
              </a:rPr>
              <a:t>Cat?</a:t>
            </a:r>
            <a:endParaRPr/>
          </a:p>
        </p:txBody>
      </p:sp>
      <p:pic>
        <p:nvPicPr>
          <p:cNvPr id="815" name="Google Shape;815;p42"/>
          <p:cNvPicPr preferRelativeResize="0"/>
          <p:nvPr/>
        </p:nvPicPr>
        <p:blipFill rotWithShape="1">
          <a:blip r:embed="rId3">
            <a:alphaModFix/>
          </a:blip>
          <a:srcRect b="0" l="0" r="0" t="0"/>
          <a:stretch/>
        </p:blipFill>
        <p:spPr>
          <a:xfrm>
            <a:off x="812730" y="3521340"/>
            <a:ext cx="798232" cy="946827"/>
          </a:xfrm>
          <a:prstGeom prst="rect">
            <a:avLst/>
          </a:prstGeom>
          <a:noFill/>
          <a:ln>
            <a:noFill/>
          </a:ln>
        </p:spPr>
      </p:pic>
      <p:grpSp>
        <p:nvGrpSpPr>
          <p:cNvPr id="816" name="Google Shape;816;p42"/>
          <p:cNvGrpSpPr/>
          <p:nvPr/>
        </p:nvGrpSpPr>
        <p:grpSpPr>
          <a:xfrm>
            <a:off x="8722144" y="2511989"/>
            <a:ext cx="3093023" cy="482600"/>
            <a:chOff x="2478957" y="2216647"/>
            <a:chExt cx="3093023" cy="482600"/>
          </a:xfrm>
        </p:grpSpPr>
        <p:pic>
          <p:nvPicPr>
            <p:cNvPr id="817" name="Google Shape;817;p42"/>
            <p:cNvPicPr preferRelativeResize="0"/>
            <p:nvPr/>
          </p:nvPicPr>
          <p:blipFill rotWithShape="1">
            <a:blip r:embed="rId4">
              <a:alphaModFix/>
            </a:blip>
            <a:srcRect b="0" l="0" r="0" t="0"/>
            <a:stretch/>
          </p:blipFill>
          <p:spPr>
            <a:xfrm>
              <a:off x="4760888" y="2216647"/>
              <a:ext cx="811092" cy="482600"/>
            </a:xfrm>
            <a:prstGeom prst="rect">
              <a:avLst/>
            </a:prstGeom>
            <a:noFill/>
            <a:ln>
              <a:noFill/>
            </a:ln>
          </p:spPr>
        </p:pic>
        <p:sp>
          <p:nvSpPr>
            <p:cNvPr id="818" name="Google Shape;818;p42"/>
            <p:cNvSpPr txBox="1"/>
            <p:nvPr/>
          </p:nvSpPr>
          <p:spPr>
            <a:xfrm>
              <a:off x="2478957" y="2331358"/>
              <a:ext cx="2077492" cy="204671"/>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262626"/>
                </a:buClr>
                <a:buSzPts val="1400"/>
                <a:buFont typeface="Helvetica Neue"/>
                <a:buNone/>
              </a:pPr>
              <a:r>
                <a:rPr b="0" i="0" lang="en-US" sz="1400" u="none" cap="none" strike="noStrike">
                  <a:solidFill>
                    <a:srgbClr val="262626"/>
                  </a:solidFill>
                  <a:latin typeface="Helvetica Neue"/>
                  <a:ea typeface="Helvetica Neue"/>
                  <a:cs typeface="Helvetica Neue"/>
                  <a:sym typeface="Helvetica Neue"/>
                </a:rPr>
                <a:t>Introduce noise to weights</a:t>
              </a:r>
              <a:endParaRPr/>
            </a:p>
          </p:txBody>
        </p:sp>
      </p:grpSp>
      <p:grpSp>
        <p:nvGrpSpPr>
          <p:cNvPr id="819" name="Google Shape;819;p42"/>
          <p:cNvGrpSpPr/>
          <p:nvPr/>
        </p:nvGrpSpPr>
        <p:grpSpPr>
          <a:xfrm>
            <a:off x="8321394" y="5069909"/>
            <a:ext cx="3522936" cy="482600"/>
            <a:chOff x="2478957" y="2216799"/>
            <a:chExt cx="3522936" cy="482600"/>
          </a:xfrm>
        </p:grpSpPr>
        <p:pic>
          <p:nvPicPr>
            <p:cNvPr id="820" name="Google Shape;820;p42"/>
            <p:cNvPicPr preferRelativeResize="0"/>
            <p:nvPr/>
          </p:nvPicPr>
          <p:blipFill rotWithShape="1">
            <a:blip r:embed="rId4">
              <a:alphaModFix/>
            </a:blip>
            <a:srcRect b="0" l="0" r="0" t="0"/>
            <a:stretch/>
          </p:blipFill>
          <p:spPr>
            <a:xfrm>
              <a:off x="5190801" y="2216799"/>
              <a:ext cx="811092" cy="482600"/>
            </a:xfrm>
            <a:prstGeom prst="rect">
              <a:avLst/>
            </a:prstGeom>
            <a:noFill/>
            <a:ln>
              <a:noFill/>
            </a:ln>
          </p:spPr>
        </p:pic>
        <p:sp>
          <p:nvSpPr>
            <p:cNvPr id="821" name="Google Shape;821;p42"/>
            <p:cNvSpPr txBox="1"/>
            <p:nvPr/>
          </p:nvSpPr>
          <p:spPr>
            <a:xfrm>
              <a:off x="2478957" y="2331358"/>
              <a:ext cx="2497479" cy="204671"/>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262626"/>
                </a:buClr>
                <a:buSzPts val="1400"/>
                <a:buFont typeface="Helvetica Neue"/>
                <a:buNone/>
              </a:pPr>
              <a:r>
                <a:rPr b="0" i="0" lang="en-US" sz="1400" u="none" cap="none" strike="noStrike">
                  <a:solidFill>
                    <a:srgbClr val="262626"/>
                  </a:solidFill>
                  <a:latin typeface="Helvetica Neue"/>
                  <a:ea typeface="Helvetica Neue"/>
                  <a:cs typeface="Helvetica Neue"/>
                  <a:sym typeface="Helvetica Neue"/>
                </a:rPr>
                <a:t>Noise propagates to activations</a:t>
              </a:r>
              <a:endParaRPr/>
            </a:p>
          </p:txBody>
        </p:sp>
      </p:grpSp>
      <p:grpSp>
        <p:nvGrpSpPr>
          <p:cNvPr id="822" name="Google Shape;822;p42"/>
          <p:cNvGrpSpPr/>
          <p:nvPr/>
        </p:nvGrpSpPr>
        <p:grpSpPr>
          <a:xfrm>
            <a:off x="5221435" y="2631789"/>
            <a:ext cx="755927" cy="2606774"/>
            <a:chOff x="5221435" y="2631789"/>
            <a:chExt cx="755927" cy="2606774"/>
          </a:xfrm>
        </p:grpSpPr>
        <p:grpSp>
          <p:nvGrpSpPr>
            <p:cNvPr id="823" name="Google Shape;823;p42"/>
            <p:cNvGrpSpPr/>
            <p:nvPr/>
          </p:nvGrpSpPr>
          <p:grpSpPr>
            <a:xfrm>
              <a:off x="5221435" y="2631789"/>
              <a:ext cx="755927" cy="755926"/>
              <a:chOff x="4272840" y="2869159"/>
              <a:chExt cx="1111660" cy="1111660"/>
            </a:xfrm>
          </p:grpSpPr>
          <p:sp>
            <p:nvSpPr>
              <p:cNvPr id="824" name="Google Shape;824;p42"/>
              <p:cNvSpPr/>
              <p:nvPr/>
            </p:nvSpPr>
            <p:spPr>
              <a:xfrm>
                <a:off x="4435640" y="3031959"/>
                <a:ext cx="786062" cy="786062"/>
              </a:xfrm>
              <a:prstGeom prst="ellipse">
                <a:avLst/>
              </a:prstGeom>
              <a:solidFill>
                <a:srgbClr val="BBD6E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825" name="Google Shape;825;p42"/>
              <p:cNvSpPr/>
              <p:nvPr/>
            </p:nvSpPr>
            <p:spPr>
              <a:xfrm rot="2700000">
                <a:off x="4435639" y="3031958"/>
                <a:ext cx="786062" cy="786063"/>
              </a:xfrm>
              <a:prstGeom prst="ellipse">
                <a:avLst/>
              </a:prstGeom>
              <a:solidFill>
                <a:srgbClr val="BBD6EE"/>
              </a:solidFill>
              <a:ln cap="flat" cmpd="sng" w="28575">
                <a:solidFill>
                  <a:srgbClr val="9CC2E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826" name="Google Shape;826;p42"/>
            <p:cNvGrpSpPr/>
            <p:nvPr/>
          </p:nvGrpSpPr>
          <p:grpSpPr>
            <a:xfrm>
              <a:off x="5221436" y="3285638"/>
              <a:ext cx="755927" cy="755927"/>
              <a:chOff x="4272840" y="2869158"/>
              <a:chExt cx="1111661" cy="1111661"/>
            </a:xfrm>
          </p:grpSpPr>
          <p:sp>
            <p:nvSpPr>
              <p:cNvPr id="827" name="Google Shape;827;p42"/>
              <p:cNvSpPr/>
              <p:nvPr/>
            </p:nvSpPr>
            <p:spPr>
              <a:xfrm>
                <a:off x="4435642" y="3031958"/>
                <a:ext cx="786063" cy="786063"/>
              </a:xfrm>
              <a:prstGeom prst="ellipse">
                <a:avLst/>
              </a:prstGeom>
              <a:solidFill>
                <a:srgbClr val="BBD6E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828" name="Google Shape;828;p42"/>
              <p:cNvSpPr/>
              <p:nvPr/>
            </p:nvSpPr>
            <p:spPr>
              <a:xfrm rot="2700000">
                <a:off x="4435639" y="3031957"/>
                <a:ext cx="786063" cy="786063"/>
              </a:xfrm>
              <a:prstGeom prst="ellipse">
                <a:avLst/>
              </a:prstGeom>
              <a:solidFill>
                <a:srgbClr val="BBD6EE"/>
              </a:solidFill>
              <a:ln cap="flat" cmpd="sng" w="28575">
                <a:solidFill>
                  <a:srgbClr val="9CC2E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829" name="Google Shape;829;p42"/>
            <p:cNvGrpSpPr/>
            <p:nvPr/>
          </p:nvGrpSpPr>
          <p:grpSpPr>
            <a:xfrm>
              <a:off x="5221436" y="3939488"/>
              <a:ext cx="755927" cy="755927"/>
              <a:chOff x="4272840" y="2869158"/>
              <a:chExt cx="1111661" cy="1111661"/>
            </a:xfrm>
          </p:grpSpPr>
          <p:sp>
            <p:nvSpPr>
              <p:cNvPr id="830" name="Google Shape;830;p42"/>
              <p:cNvSpPr/>
              <p:nvPr/>
            </p:nvSpPr>
            <p:spPr>
              <a:xfrm rot="2700000">
                <a:off x="4435639" y="3031957"/>
                <a:ext cx="786063" cy="786063"/>
              </a:xfrm>
              <a:prstGeom prst="ellipse">
                <a:avLst/>
              </a:prstGeom>
              <a:solidFill>
                <a:srgbClr val="BBD6E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831" name="Google Shape;831;p42"/>
              <p:cNvSpPr/>
              <p:nvPr/>
            </p:nvSpPr>
            <p:spPr>
              <a:xfrm>
                <a:off x="4435642" y="3031958"/>
                <a:ext cx="786063" cy="786063"/>
              </a:xfrm>
              <a:prstGeom prst="ellipse">
                <a:avLst/>
              </a:prstGeom>
              <a:solidFill>
                <a:srgbClr val="BBD6EE"/>
              </a:solidFill>
              <a:ln cap="flat" cmpd="sng" w="28575">
                <a:solidFill>
                  <a:srgbClr val="9CC2E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sp>
          <p:nvSpPr>
            <p:cNvPr id="832" name="Google Shape;832;p42"/>
            <p:cNvSpPr/>
            <p:nvPr/>
          </p:nvSpPr>
          <p:spPr>
            <a:xfrm>
              <a:off x="5332136" y="4704042"/>
              <a:ext cx="534521" cy="534521"/>
            </a:xfrm>
            <a:prstGeom prst="ellipse">
              <a:avLst/>
            </a:prstGeom>
            <a:solidFill>
              <a:srgbClr val="BBD6EE"/>
            </a:solidFill>
            <a:ln cap="flat" cmpd="sng" w="28575">
              <a:solidFill>
                <a:srgbClr val="9CC2E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cxnSp>
        <p:nvCxnSpPr>
          <p:cNvPr id="833" name="Google Shape;833;p42"/>
          <p:cNvCxnSpPr/>
          <p:nvPr/>
        </p:nvCxnSpPr>
        <p:spPr>
          <a:xfrm rot="10800000">
            <a:off x="1410784" y="3337736"/>
            <a:ext cx="1062522" cy="652792"/>
          </a:xfrm>
          <a:prstGeom prst="straightConnector1">
            <a:avLst/>
          </a:prstGeom>
          <a:noFill/>
          <a:ln cap="rnd" cmpd="sng" w="12700">
            <a:solidFill>
              <a:schemeClr val="accent6"/>
            </a:solidFill>
            <a:prstDash val="solid"/>
            <a:miter lim="800000"/>
            <a:headEnd len="sm" w="sm" type="none"/>
            <a:tailEnd len="sm" w="sm" type="none"/>
          </a:ln>
        </p:spPr>
      </p:cxnSp>
      <p:cxnSp>
        <p:nvCxnSpPr>
          <p:cNvPr id="834" name="Google Shape;834;p42"/>
          <p:cNvCxnSpPr/>
          <p:nvPr/>
        </p:nvCxnSpPr>
        <p:spPr>
          <a:xfrm flipH="1">
            <a:off x="1410784" y="3990528"/>
            <a:ext cx="1062522" cy="653849"/>
          </a:xfrm>
          <a:prstGeom prst="straightConnector1">
            <a:avLst/>
          </a:prstGeom>
          <a:noFill/>
          <a:ln cap="rnd" cmpd="sng" w="12700">
            <a:solidFill>
              <a:schemeClr val="accent6"/>
            </a:solidFill>
            <a:prstDash val="solid"/>
            <a:miter lim="800000"/>
            <a:headEnd len="sm" w="sm" type="none"/>
            <a:tailEnd len="sm" w="sm" type="none"/>
          </a:ln>
        </p:spPr>
      </p:cxnSp>
      <p:cxnSp>
        <p:nvCxnSpPr>
          <p:cNvPr id="835" name="Google Shape;835;p42"/>
          <p:cNvCxnSpPr/>
          <p:nvPr/>
        </p:nvCxnSpPr>
        <p:spPr>
          <a:xfrm flipH="1">
            <a:off x="1820636" y="3336674"/>
            <a:ext cx="652668" cy="363467"/>
          </a:xfrm>
          <a:prstGeom prst="straightConnector1">
            <a:avLst/>
          </a:prstGeom>
          <a:noFill/>
          <a:ln cap="rnd" cmpd="sng" w="12700">
            <a:solidFill>
              <a:schemeClr val="accent6"/>
            </a:solidFill>
            <a:prstDash val="solid"/>
            <a:miter lim="800000"/>
            <a:headEnd len="sm" w="sm" type="none"/>
            <a:tailEnd len="sm" w="sm" type="none"/>
          </a:ln>
        </p:spPr>
      </p:cxnSp>
      <p:cxnSp>
        <p:nvCxnSpPr>
          <p:cNvPr id="836" name="Google Shape;836;p42"/>
          <p:cNvCxnSpPr/>
          <p:nvPr/>
        </p:nvCxnSpPr>
        <p:spPr>
          <a:xfrm flipH="1">
            <a:off x="1845676" y="3336674"/>
            <a:ext cx="627628" cy="799297"/>
          </a:xfrm>
          <a:prstGeom prst="straightConnector1">
            <a:avLst/>
          </a:prstGeom>
          <a:noFill/>
          <a:ln cap="rnd" cmpd="sng" w="12700">
            <a:solidFill>
              <a:schemeClr val="accent6"/>
            </a:solidFill>
            <a:prstDash val="solid"/>
            <a:miter lim="800000"/>
            <a:headEnd len="sm" w="sm" type="none"/>
            <a:tailEnd len="sm" w="sm" type="none"/>
          </a:ln>
        </p:spPr>
      </p:cxnSp>
      <p:cxnSp>
        <p:nvCxnSpPr>
          <p:cNvPr id="837" name="Google Shape;837;p42"/>
          <p:cNvCxnSpPr/>
          <p:nvPr/>
        </p:nvCxnSpPr>
        <p:spPr>
          <a:xfrm rot="10800000">
            <a:off x="1837196" y="3707798"/>
            <a:ext cx="636110" cy="282730"/>
          </a:xfrm>
          <a:prstGeom prst="straightConnector1">
            <a:avLst/>
          </a:prstGeom>
          <a:noFill/>
          <a:ln cap="rnd" cmpd="sng" w="12700">
            <a:solidFill>
              <a:schemeClr val="accent6"/>
            </a:solidFill>
            <a:prstDash val="solid"/>
            <a:miter lim="800000"/>
            <a:headEnd len="sm" w="sm" type="none"/>
            <a:tailEnd len="sm" w="sm" type="none"/>
          </a:ln>
        </p:spPr>
      </p:cxnSp>
      <p:cxnSp>
        <p:nvCxnSpPr>
          <p:cNvPr id="838" name="Google Shape;838;p42"/>
          <p:cNvCxnSpPr/>
          <p:nvPr/>
        </p:nvCxnSpPr>
        <p:spPr>
          <a:xfrm flipH="1">
            <a:off x="1845666" y="3990528"/>
            <a:ext cx="627640" cy="141562"/>
          </a:xfrm>
          <a:prstGeom prst="straightConnector1">
            <a:avLst/>
          </a:prstGeom>
          <a:noFill/>
          <a:ln cap="rnd" cmpd="sng" w="12700">
            <a:solidFill>
              <a:schemeClr val="accent6"/>
            </a:solidFill>
            <a:prstDash val="solid"/>
            <a:miter lim="800000"/>
            <a:headEnd len="sm" w="sm" type="none"/>
            <a:tailEnd len="sm" w="sm" type="none"/>
          </a:ln>
        </p:spPr>
      </p:cxnSp>
      <p:cxnSp>
        <p:nvCxnSpPr>
          <p:cNvPr id="839" name="Google Shape;839;p42"/>
          <p:cNvCxnSpPr/>
          <p:nvPr/>
        </p:nvCxnSpPr>
        <p:spPr>
          <a:xfrm rot="10800000">
            <a:off x="1824916" y="3704678"/>
            <a:ext cx="648390" cy="939700"/>
          </a:xfrm>
          <a:prstGeom prst="straightConnector1">
            <a:avLst/>
          </a:prstGeom>
          <a:noFill/>
          <a:ln cap="rnd" cmpd="sng" w="12700">
            <a:solidFill>
              <a:schemeClr val="accent6"/>
            </a:solidFill>
            <a:prstDash val="solid"/>
            <a:miter lim="800000"/>
            <a:headEnd len="sm" w="sm" type="none"/>
            <a:tailEnd len="sm" w="sm" type="none"/>
          </a:ln>
        </p:spPr>
      </p:cxnSp>
      <p:cxnSp>
        <p:nvCxnSpPr>
          <p:cNvPr id="840" name="Google Shape;840;p42"/>
          <p:cNvCxnSpPr/>
          <p:nvPr/>
        </p:nvCxnSpPr>
        <p:spPr>
          <a:xfrm rot="10800000">
            <a:off x="1845676" y="4135974"/>
            <a:ext cx="627630" cy="508404"/>
          </a:xfrm>
          <a:prstGeom prst="straightConnector1">
            <a:avLst/>
          </a:prstGeom>
          <a:noFill/>
          <a:ln cap="rnd" cmpd="sng" w="12700">
            <a:solidFill>
              <a:schemeClr val="accent6"/>
            </a:solidFill>
            <a:prstDash val="solid"/>
            <a:miter lim="800000"/>
            <a:headEnd len="sm" w="sm" type="none"/>
            <a:tailEnd len="sm" w="sm" type="none"/>
          </a:ln>
        </p:spPr>
      </p:cxnSp>
      <p:sp>
        <p:nvSpPr>
          <p:cNvPr id="841" name="Google Shape;841;p42"/>
          <p:cNvSpPr txBox="1"/>
          <p:nvPr/>
        </p:nvSpPr>
        <p:spPr>
          <a:xfrm>
            <a:off x="990600" y="5175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The Local Reparameterization Trick</a:t>
            </a:r>
            <a:endParaRPr sz="4400">
              <a:solidFill>
                <a:schemeClr val="dk1"/>
              </a:solidFill>
              <a:latin typeface="Calibri"/>
              <a:ea typeface="Calibri"/>
              <a:cs typeface="Calibri"/>
              <a:sym typeface="Calibri"/>
            </a:endParaRPr>
          </a:p>
        </p:txBody>
      </p:sp>
      <p:sp>
        <p:nvSpPr>
          <p:cNvPr id="842" name="Google Shape;842;p42"/>
          <p:cNvSpPr/>
          <p:nvPr/>
        </p:nvSpPr>
        <p:spPr>
          <a:xfrm>
            <a:off x="3550419" y="1050278"/>
            <a:ext cx="728170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rgbClr val="222222"/>
                </a:solidFill>
                <a:latin typeface="Arial"/>
                <a:ea typeface="Arial"/>
                <a:cs typeface="Arial"/>
                <a:sym typeface="Arial"/>
              </a:rPr>
              <a:t>Kingma, Salimans, and W. "Variational dropout and the local reparameterization trick”</a:t>
            </a:r>
            <a:endParaRPr sz="1400">
              <a:solidFill>
                <a:schemeClr val="dk1"/>
              </a:solidFill>
              <a:latin typeface="Calibri"/>
              <a:ea typeface="Calibri"/>
              <a:cs typeface="Calibri"/>
              <a:sym typeface="Calibri"/>
            </a:endParaRPr>
          </a:p>
        </p:txBody>
      </p:sp>
      <p:sp>
        <p:nvSpPr>
          <p:cNvPr id="843" name="Google Shape;843;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pic>
        <p:nvPicPr>
          <p:cNvPr id="844" name="Google Shape;844;p42"/>
          <p:cNvPicPr preferRelativeResize="0"/>
          <p:nvPr/>
        </p:nvPicPr>
        <p:blipFill rotWithShape="1">
          <a:blip r:embed="rId5">
            <a:alphaModFix/>
          </a:blip>
          <a:srcRect b="0" l="0" r="0" t="0"/>
          <a:stretch/>
        </p:blipFill>
        <p:spPr>
          <a:xfrm>
            <a:off x="547760" y="6041761"/>
            <a:ext cx="7162800" cy="50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500"/>
                                        <p:tgtEl>
                                          <p:spTgt spid="8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500"/>
                                        <p:tgtEl>
                                          <p:spTgt spid="819"/>
                                        </p:tgtEl>
                                      </p:cBhvr>
                                    </p:animEffect>
                                  </p:childTnLst>
                                </p:cTn>
                              </p:par>
                              <p:par>
                                <p:cTn fill="hold" nodeType="withEffect" presetClass="entr" presetID="1" presetSubtype="0">
                                  <p:stCondLst>
                                    <p:cond delay="0"/>
                                  </p:stCondLst>
                                  <p:childTnLst>
                                    <p:set>
                                      <p:cBhvr>
                                        <p:cTn dur="1" fill="hold">
                                          <p:stCondLst>
                                            <p:cond delay="0"/>
                                          </p:stCondLst>
                                        </p:cTn>
                                        <p:tgtEl>
                                          <p:spTgt spid="8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0"/>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70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9" name="Shape 849"/>
        <p:cNvGrpSpPr/>
        <p:nvPr/>
      </p:nvGrpSpPr>
      <p:grpSpPr>
        <a:xfrm>
          <a:off x="0" y="0"/>
          <a:ext cx="0" cy="0"/>
          <a:chOff x="0" y="0"/>
          <a:chExt cx="0" cy="0"/>
        </a:xfrm>
      </p:grpSpPr>
      <p:sp>
        <p:nvSpPr>
          <p:cNvPr id="850" name="Google Shape;850;p43"/>
          <p:cNvSpPr/>
          <p:nvPr/>
        </p:nvSpPr>
        <p:spPr>
          <a:xfrm flipH="1" rot="10800000">
            <a:off x="0" y="3245857"/>
            <a:ext cx="8477250" cy="3612137"/>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1" name="Google Shape;851;p43"/>
          <p:cNvSpPr txBox="1"/>
          <p:nvPr>
            <p:ph idx="2" type="body"/>
          </p:nvPr>
        </p:nvSpPr>
        <p:spPr>
          <a:xfrm>
            <a:off x="8902840" y="1373511"/>
            <a:ext cx="2934536" cy="3871728"/>
          </a:xfrm>
          <a:prstGeom prst="rect">
            <a:avLst/>
          </a:prstGeom>
          <a:noFill/>
          <a:ln>
            <a:noFill/>
          </a:ln>
        </p:spPr>
        <p:txBody>
          <a:bodyPr anchorCtr="0" anchor="t" bIns="45700" lIns="91425" spcFirstLastPara="1" rIns="91425" wrap="square" tIns="45700">
            <a:noAutofit/>
          </a:bodyPr>
          <a:lstStyle/>
          <a:p>
            <a:pPr indent="0" lvl="0" marL="0" marR="0" rtl="0" algn="l">
              <a:lnSpc>
                <a:spcPct val="96000"/>
              </a:lnSpc>
              <a:spcBef>
                <a:spcPts val="0"/>
              </a:spcBef>
              <a:spcAft>
                <a:spcPts val="0"/>
              </a:spcAft>
              <a:buClr>
                <a:schemeClr val="lt1"/>
              </a:buClr>
              <a:buSzPts val="2400"/>
              <a:buFont typeface="Arial"/>
              <a:buNone/>
            </a:pPr>
            <a:r>
              <a:rPr b="0" i="0" lang="en-US" sz="2400" u="none" cap="none" strike="noStrike">
                <a:solidFill>
                  <a:schemeClr val="lt1"/>
                </a:solidFill>
                <a:latin typeface="Helvetica Neue"/>
                <a:ea typeface="Helvetica Neue"/>
                <a:cs typeface="Helvetica Neue"/>
                <a:sym typeface="Helvetica Neue"/>
              </a:rPr>
              <a:t>Apply Bayesian</a:t>
            </a:r>
            <a:br>
              <a:rPr b="0" i="0" lang="en-US" sz="2400" u="none" cap="none" strike="noStrike">
                <a:solidFill>
                  <a:schemeClr val="lt1"/>
                </a:solidFill>
                <a:latin typeface="Helvetica Neue"/>
                <a:ea typeface="Helvetica Neue"/>
                <a:cs typeface="Helvetica Neue"/>
                <a:sym typeface="Helvetica Neue"/>
              </a:rPr>
            </a:br>
            <a:r>
              <a:rPr b="0" i="0" lang="en-US" sz="2400" u="none" cap="none" strike="noStrike">
                <a:solidFill>
                  <a:schemeClr val="lt1"/>
                </a:solidFill>
                <a:latin typeface="Helvetica Neue"/>
                <a:ea typeface="Helvetica Neue"/>
                <a:cs typeface="Helvetica Neue"/>
                <a:sym typeface="Helvetica Neue"/>
              </a:rPr>
              <a:t>deep-learning to model compression</a:t>
            </a:r>
            <a:endParaRPr/>
          </a:p>
          <a:p>
            <a:pPr indent="-228600" lvl="0" marL="228600" marR="0" rtl="0" algn="l">
              <a:lnSpc>
                <a:spcPct val="96000"/>
              </a:lnSpc>
              <a:spcBef>
                <a:spcPts val="3400"/>
              </a:spcBef>
              <a:spcAft>
                <a:spcPts val="0"/>
              </a:spcAft>
              <a:buClr>
                <a:schemeClr val="lt1"/>
              </a:buClr>
              <a:buSzPts val="1600"/>
              <a:buFont typeface="Arial"/>
              <a:buChar char="•"/>
            </a:pPr>
            <a:r>
              <a:rPr b="0" i="0" lang="en-US" sz="1600" u="none" cap="none" strike="noStrike">
                <a:solidFill>
                  <a:schemeClr val="lt1"/>
                </a:solidFill>
                <a:latin typeface="Calibri"/>
                <a:ea typeface="Calibri"/>
                <a:cs typeface="Calibri"/>
                <a:sym typeface="Calibri"/>
              </a:rPr>
              <a:t>Quantize weights:</a:t>
            </a:r>
            <a:br>
              <a:rPr b="0" i="0" lang="en-US" sz="1600" u="none" cap="none" strike="noStrike">
                <a:solidFill>
                  <a:schemeClr val="lt1"/>
                </a:solidFill>
                <a:latin typeface="Calibri"/>
                <a:ea typeface="Calibri"/>
                <a:cs typeface="Calibri"/>
                <a:sym typeface="Calibri"/>
              </a:rPr>
            </a:br>
            <a:r>
              <a:rPr b="0" i="0" lang="en-US" sz="1400" u="none" cap="none" strike="noStrike">
                <a:solidFill>
                  <a:schemeClr val="lt1"/>
                </a:solidFill>
                <a:latin typeface="Calibri"/>
                <a:ea typeface="Calibri"/>
                <a:cs typeface="Calibri"/>
                <a:sym typeface="Calibri"/>
              </a:rPr>
              <a:t>Use lower precision (bit-width)</a:t>
            </a:r>
            <a:endParaRPr/>
          </a:p>
          <a:p>
            <a:pPr indent="-228600" lvl="0" marL="228600" marR="0" rtl="0" algn="l">
              <a:lnSpc>
                <a:spcPct val="96000"/>
              </a:lnSpc>
              <a:spcBef>
                <a:spcPts val="1200"/>
              </a:spcBef>
              <a:spcAft>
                <a:spcPts val="0"/>
              </a:spcAft>
              <a:buClr>
                <a:schemeClr val="lt1"/>
              </a:buClr>
              <a:buSzPts val="1600"/>
              <a:buFont typeface="Arial"/>
              <a:buChar char="•"/>
            </a:pPr>
            <a:r>
              <a:rPr b="0" i="0" lang="en-US" sz="1600" u="none" cap="none" strike="noStrike">
                <a:solidFill>
                  <a:schemeClr val="lt1"/>
                </a:solidFill>
                <a:latin typeface="Calibri"/>
                <a:ea typeface="Calibri"/>
                <a:cs typeface="Calibri"/>
                <a:sym typeface="Calibri"/>
              </a:rPr>
              <a:t>Prune activations:</a:t>
            </a:r>
            <a:br>
              <a:rPr b="0" i="0" lang="en-US" sz="1600" u="none" cap="none" strike="noStrike">
                <a:solidFill>
                  <a:schemeClr val="lt1"/>
                </a:solidFill>
                <a:latin typeface="Calibri"/>
                <a:ea typeface="Calibri"/>
                <a:cs typeface="Calibri"/>
                <a:sym typeface="Calibri"/>
              </a:rPr>
            </a:br>
            <a:r>
              <a:rPr b="0" i="0" lang="en-US" sz="1400" u="none" cap="none" strike="noStrike">
                <a:solidFill>
                  <a:schemeClr val="lt1"/>
                </a:solidFill>
                <a:latin typeface="Calibri"/>
                <a:ea typeface="Calibri"/>
                <a:cs typeface="Calibri"/>
                <a:sym typeface="Calibri"/>
              </a:rPr>
              <a:t>Reduce number of activation nodes</a:t>
            </a:r>
            <a:endParaRPr b="0" i="0" sz="1600" u="none" cap="none" strike="noStrike">
              <a:solidFill>
                <a:schemeClr val="lt1"/>
              </a:solidFill>
              <a:latin typeface="Calibri"/>
              <a:ea typeface="Calibri"/>
              <a:cs typeface="Calibri"/>
              <a:sym typeface="Calibri"/>
            </a:endParaRPr>
          </a:p>
        </p:txBody>
      </p:sp>
      <p:cxnSp>
        <p:nvCxnSpPr>
          <p:cNvPr id="852" name="Google Shape;852;p43"/>
          <p:cNvCxnSpPr/>
          <p:nvPr/>
        </p:nvCxnSpPr>
        <p:spPr>
          <a:xfrm>
            <a:off x="8929585" y="2703206"/>
            <a:ext cx="2753667" cy="0"/>
          </a:xfrm>
          <a:prstGeom prst="straightConnector1">
            <a:avLst/>
          </a:prstGeom>
          <a:noFill/>
          <a:ln cap="rnd" cmpd="sng" w="12700">
            <a:solidFill>
              <a:schemeClr val="accent2"/>
            </a:solidFill>
            <a:prstDash val="solid"/>
            <a:round/>
            <a:headEnd len="lg" w="lg" type="none"/>
            <a:tailEnd len="sm" w="sm" type="none"/>
          </a:ln>
        </p:spPr>
      </p:cxnSp>
      <p:grpSp>
        <p:nvGrpSpPr>
          <p:cNvPr id="853" name="Google Shape;853;p43"/>
          <p:cNvGrpSpPr/>
          <p:nvPr/>
        </p:nvGrpSpPr>
        <p:grpSpPr>
          <a:xfrm>
            <a:off x="5866660" y="4007000"/>
            <a:ext cx="900444" cy="1961550"/>
            <a:chOff x="6837533" y="3219773"/>
            <a:chExt cx="900444" cy="1961550"/>
          </a:xfrm>
        </p:grpSpPr>
        <p:cxnSp>
          <p:nvCxnSpPr>
            <p:cNvPr id="854" name="Google Shape;854;p43"/>
            <p:cNvCxnSpPr/>
            <p:nvPr/>
          </p:nvCxnSpPr>
          <p:spPr>
            <a:xfrm flipH="1" rot="10800000">
              <a:off x="6837533" y="4536097"/>
              <a:ext cx="900438" cy="645226"/>
            </a:xfrm>
            <a:prstGeom prst="straightConnector1">
              <a:avLst/>
            </a:prstGeom>
            <a:noFill/>
            <a:ln cap="rnd" cmpd="sng" w="12700">
              <a:solidFill>
                <a:schemeClr val="accent6"/>
              </a:solidFill>
              <a:prstDash val="solid"/>
              <a:miter lim="800000"/>
              <a:headEnd len="sm" w="sm" type="none"/>
              <a:tailEnd len="sm" w="sm" type="none"/>
            </a:ln>
          </p:spPr>
        </p:cxnSp>
        <p:cxnSp>
          <p:nvCxnSpPr>
            <p:cNvPr id="855" name="Google Shape;855;p43"/>
            <p:cNvCxnSpPr/>
            <p:nvPr/>
          </p:nvCxnSpPr>
          <p:spPr>
            <a:xfrm flipH="1" rot="10800000">
              <a:off x="6837533" y="3858658"/>
              <a:ext cx="900439" cy="1322665"/>
            </a:xfrm>
            <a:prstGeom prst="straightConnector1">
              <a:avLst/>
            </a:prstGeom>
            <a:noFill/>
            <a:ln cap="rnd" cmpd="sng" w="12700">
              <a:solidFill>
                <a:schemeClr val="accent6"/>
              </a:solidFill>
              <a:prstDash val="solid"/>
              <a:miter lim="800000"/>
              <a:headEnd len="sm" w="sm" type="none"/>
              <a:tailEnd len="sm" w="sm" type="none"/>
            </a:ln>
          </p:spPr>
        </p:cxnSp>
        <p:cxnSp>
          <p:nvCxnSpPr>
            <p:cNvPr id="856" name="Google Shape;856;p43"/>
            <p:cNvCxnSpPr/>
            <p:nvPr/>
          </p:nvCxnSpPr>
          <p:spPr>
            <a:xfrm>
              <a:off x="6837533" y="4527473"/>
              <a:ext cx="900438" cy="8624"/>
            </a:xfrm>
            <a:prstGeom prst="straightConnector1">
              <a:avLst/>
            </a:prstGeom>
            <a:noFill/>
            <a:ln cap="rnd" cmpd="sng" w="12700">
              <a:solidFill>
                <a:schemeClr val="accent6"/>
              </a:solidFill>
              <a:prstDash val="solid"/>
              <a:miter lim="800000"/>
              <a:headEnd len="sm" w="sm" type="none"/>
              <a:tailEnd len="sm" w="sm" type="none"/>
            </a:ln>
          </p:spPr>
        </p:cxnSp>
        <p:cxnSp>
          <p:nvCxnSpPr>
            <p:cNvPr id="857" name="Google Shape;857;p43"/>
            <p:cNvCxnSpPr/>
            <p:nvPr/>
          </p:nvCxnSpPr>
          <p:spPr>
            <a:xfrm flipH="1" rot="10800000">
              <a:off x="6837533" y="3858658"/>
              <a:ext cx="900439" cy="668814"/>
            </a:xfrm>
            <a:prstGeom prst="straightConnector1">
              <a:avLst/>
            </a:prstGeom>
            <a:noFill/>
            <a:ln cap="rnd" cmpd="sng" w="12700">
              <a:solidFill>
                <a:schemeClr val="accent6"/>
              </a:solidFill>
              <a:prstDash val="solid"/>
              <a:miter lim="800000"/>
              <a:headEnd len="sm" w="sm" type="none"/>
              <a:tailEnd len="sm" w="sm" type="none"/>
            </a:ln>
          </p:spPr>
        </p:cxnSp>
        <p:cxnSp>
          <p:nvCxnSpPr>
            <p:cNvPr id="858" name="Google Shape;858;p43"/>
            <p:cNvCxnSpPr/>
            <p:nvPr/>
          </p:nvCxnSpPr>
          <p:spPr>
            <a:xfrm>
              <a:off x="6837533" y="3873623"/>
              <a:ext cx="900442" cy="662474"/>
            </a:xfrm>
            <a:prstGeom prst="straightConnector1">
              <a:avLst/>
            </a:prstGeom>
            <a:noFill/>
            <a:ln cap="rnd" cmpd="sng" w="12700">
              <a:solidFill>
                <a:schemeClr val="accent6"/>
              </a:solidFill>
              <a:prstDash val="solid"/>
              <a:miter lim="800000"/>
              <a:headEnd len="sm" w="sm" type="none"/>
              <a:tailEnd len="sm" w="sm" type="none"/>
            </a:ln>
          </p:spPr>
        </p:cxnSp>
        <p:cxnSp>
          <p:nvCxnSpPr>
            <p:cNvPr id="859" name="Google Shape;859;p43"/>
            <p:cNvCxnSpPr/>
            <p:nvPr/>
          </p:nvCxnSpPr>
          <p:spPr>
            <a:xfrm flipH="1" rot="10800000">
              <a:off x="6837533" y="3858658"/>
              <a:ext cx="900444" cy="14966"/>
            </a:xfrm>
            <a:prstGeom prst="straightConnector1">
              <a:avLst/>
            </a:prstGeom>
            <a:noFill/>
            <a:ln cap="rnd" cmpd="sng" w="12700">
              <a:solidFill>
                <a:schemeClr val="accent6"/>
              </a:solidFill>
              <a:prstDash val="solid"/>
              <a:miter lim="800000"/>
              <a:headEnd len="sm" w="sm" type="none"/>
              <a:tailEnd len="sm" w="sm" type="none"/>
            </a:ln>
          </p:spPr>
        </p:cxnSp>
        <p:cxnSp>
          <p:nvCxnSpPr>
            <p:cNvPr id="860" name="Google Shape;860;p43"/>
            <p:cNvCxnSpPr/>
            <p:nvPr/>
          </p:nvCxnSpPr>
          <p:spPr>
            <a:xfrm>
              <a:off x="6837533" y="3219773"/>
              <a:ext cx="900438" cy="1316324"/>
            </a:xfrm>
            <a:prstGeom prst="straightConnector1">
              <a:avLst/>
            </a:prstGeom>
            <a:noFill/>
            <a:ln cap="rnd" cmpd="sng" w="12700">
              <a:solidFill>
                <a:schemeClr val="accent6"/>
              </a:solidFill>
              <a:prstDash val="solid"/>
              <a:miter lim="800000"/>
              <a:headEnd len="sm" w="sm" type="none"/>
              <a:tailEnd len="sm" w="sm" type="none"/>
            </a:ln>
          </p:spPr>
        </p:cxnSp>
        <p:cxnSp>
          <p:nvCxnSpPr>
            <p:cNvPr id="861" name="Google Shape;861;p43"/>
            <p:cNvCxnSpPr/>
            <p:nvPr/>
          </p:nvCxnSpPr>
          <p:spPr>
            <a:xfrm>
              <a:off x="6837533" y="3219773"/>
              <a:ext cx="900439" cy="638886"/>
            </a:xfrm>
            <a:prstGeom prst="straightConnector1">
              <a:avLst/>
            </a:prstGeom>
            <a:noFill/>
            <a:ln cap="rnd" cmpd="sng" w="12700">
              <a:solidFill>
                <a:schemeClr val="accent6"/>
              </a:solidFill>
              <a:prstDash val="solid"/>
              <a:miter lim="800000"/>
              <a:headEnd len="sm" w="sm" type="none"/>
              <a:tailEnd len="sm" w="sm" type="none"/>
            </a:ln>
          </p:spPr>
        </p:cxnSp>
      </p:grpSp>
      <p:grpSp>
        <p:nvGrpSpPr>
          <p:cNvPr id="862" name="Google Shape;862;p43"/>
          <p:cNvGrpSpPr/>
          <p:nvPr/>
        </p:nvGrpSpPr>
        <p:grpSpPr>
          <a:xfrm>
            <a:off x="4452001" y="3995436"/>
            <a:ext cx="880133" cy="1984678"/>
            <a:chOff x="5422874" y="3209064"/>
            <a:chExt cx="880133" cy="1984678"/>
          </a:xfrm>
        </p:grpSpPr>
        <p:cxnSp>
          <p:nvCxnSpPr>
            <p:cNvPr id="863" name="Google Shape;863;p43"/>
            <p:cNvCxnSpPr/>
            <p:nvPr/>
          </p:nvCxnSpPr>
          <p:spPr>
            <a:xfrm>
              <a:off x="5422874" y="5193741"/>
              <a:ext cx="880133" cy="0"/>
            </a:xfrm>
            <a:prstGeom prst="straightConnector1">
              <a:avLst/>
            </a:prstGeom>
            <a:noFill/>
            <a:ln cap="rnd" cmpd="sng" w="12700">
              <a:solidFill>
                <a:schemeClr val="accent6"/>
              </a:solidFill>
              <a:prstDash val="solid"/>
              <a:miter lim="800000"/>
              <a:headEnd len="sm" w="sm" type="none"/>
              <a:tailEnd len="sm" w="sm" type="none"/>
            </a:ln>
          </p:spPr>
        </p:cxnSp>
        <p:cxnSp>
          <p:nvCxnSpPr>
            <p:cNvPr id="864" name="Google Shape;864;p43"/>
            <p:cNvCxnSpPr/>
            <p:nvPr/>
          </p:nvCxnSpPr>
          <p:spPr>
            <a:xfrm flipH="1" rot="10800000">
              <a:off x="5422874" y="4532182"/>
              <a:ext cx="880129" cy="661560"/>
            </a:xfrm>
            <a:prstGeom prst="straightConnector1">
              <a:avLst/>
            </a:prstGeom>
            <a:noFill/>
            <a:ln cap="rnd" cmpd="sng" w="12700">
              <a:solidFill>
                <a:schemeClr val="accent6"/>
              </a:solidFill>
              <a:prstDash val="solid"/>
              <a:miter lim="800000"/>
              <a:headEnd len="sm" w="sm" type="none"/>
              <a:tailEnd len="sm" w="sm" type="none"/>
            </a:ln>
          </p:spPr>
        </p:cxnSp>
        <p:cxnSp>
          <p:nvCxnSpPr>
            <p:cNvPr id="865" name="Google Shape;865;p43"/>
            <p:cNvCxnSpPr/>
            <p:nvPr/>
          </p:nvCxnSpPr>
          <p:spPr>
            <a:xfrm flipH="1" rot="10800000">
              <a:off x="5422874" y="3870624"/>
              <a:ext cx="880129" cy="1323118"/>
            </a:xfrm>
            <a:prstGeom prst="straightConnector1">
              <a:avLst/>
            </a:prstGeom>
            <a:noFill/>
            <a:ln cap="rnd" cmpd="sng" w="12700">
              <a:solidFill>
                <a:schemeClr val="accent6"/>
              </a:solidFill>
              <a:prstDash val="solid"/>
              <a:miter lim="800000"/>
              <a:headEnd len="sm" w="sm" type="none"/>
              <a:tailEnd len="sm" w="sm" type="none"/>
            </a:ln>
          </p:spPr>
        </p:cxnSp>
        <p:cxnSp>
          <p:nvCxnSpPr>
            <p:cNvPr id="866" name="Google Shape;866;p43"/>
            <p:cNvCxnSpPr/>
            <p:nvPr/>
          </p:nvCxnSpPr>
          <p:spPr>
            <a:xfrm flipH="1" rot="10800000">
              <a:off x="5422874" y="3209064"/>
              <a:ext cx="880129" cy="1984678"/>
            </a:xfrm>
            <a:prstGeom prst="straightConnector1">
              <a:avLst/>
            </a:prstGeom>
            <a:noFill/>
            <a:ln cap="rnd" cmpd="sng" w="12700">
              <a:solidFill>
                <a:schemeClr val="accent6"/>
              </a:solidFill>
              <a:prstDash val="solid"/>
              <a:miter lim="800000"/>
              <a:headEnd len="sm" w="sm" type="none"/>
              <a:tailEnd len="sm" w="sm" type="none"/>
            </a:ln>
          </p:spPr>
        </p:cxnSp>
        <p:cxnSp>
          <p:nvCxnSpPr>
            <p:cNvPr id="867" name="Google Shape;867;p43"/>
            <p:cNvCxnSpPr/>
            <p:nvPr/>
          </p:nvCxnSpPr>
          <p:spPr>
            <a:xfrm>
              <a:off x="5422874" y="4532182"/>
              <a:ext cx="880129" cy="661560"/>
            </a:xfrm>
            <a:prstGeom prst="straightConnector1">
              <a:avLst/>
            </a:prstGeom>
            <a:noFill/>
            <a:ln cap="rnd" cmpd="sng" w="12700">
              <a:solidFill>
                <a:schemeClr val="accent6"/>
              </a:solidFill>
              <a:prstDash val="solid"/>
              <a:miter lim="800000"/>
              <a:headEnd len="sm" w="sm" type="none"/>
              <a:tailEnd len="sm" w="sm" type="none"/>
            </a:ln>
          </p:spPr>
        </p:cxnSp>
        <p:cxnSp>
          <p:nvCxnSpPr>
            <p:cNvPr id="868" name="Google Shape;868;p43"/>
            <p:cNvCxnSpPr/>
            <p:nvPr/>
          </p:nvCxnSpPr>
          <p:spPr>
            <a:xfrm>
              <a:off x="5422874" y="4532182"/>
              <a:ext cx="880129" cy="0"/>
            </a:xfrm>
            <a:prstGeom prst="straightConnector1">
              <a:avLst/>
            </a:prstGeom>
            <a:noFill/>
            <a:ln cap="rnd" cmpd="sng" w="12700">
              <a:solidFill>
                <a:schemeClr val="accent6"/>
              </a:solidFill>
              <a:prstDash val="solid"/>
              <a:miter lim="800000"/>
              <a:headEnd len="sm" w="sm" type="none"/>
              <a:tailEnd len="sm" w="sm" type="none"/>
            </a:ln>
          </p:spPr>
        </p:cxnSp>
        <p:cxnSp>
          <p:nvCxnSpPr>
            <p:cNvPr id="869" name="Google Shape;869;p43"/>
            <p:cNvCxnSpPr/>
            <p:nvPr/>
          </p:nvCxnSpPr>
          <p:spPr>
            <a:xfrm flipH="1" rot="10800000">
              <a:off x="5422874" y="3209064"/>
              <a:ext cx="880129" cy="1323118"/>
            </a:xfrm>
            <a:prstGeom prst="straightConnector1">
              <a:avLst/>
            </a:prstGeom>
            <a:noFill/>
            <a:ln cap="rnd" cmpd="sng" w="12700">
              <a:solidFill>
                <a:schemeClr val="accent6"/>
              </a:solidFill>
              <a:prstDash val="solid"/>
              <a:miter lim="800000"/>
              <a:headEnd len="sm" w="sm" type="none"/>
              <a:tailEnd len="sm" w="sm" type="none"/>
            </a:ln>
          </p:spPr>
        </p:cxnSp>
        <p:cxnSp>
          <p:nvCxnSpPr>
            <p:cNvPr id="870" name="Google Shape;870;p43"/>
            <p:cNvCxnSpPr/>
            <p:nvPr/>
          </p:nvCxnSpPr>
          <p:spPr>
            <a:xfrm flipH="1" rot="10800000">
              <a:off x="5422874" y="3870624"/>
              <a:ext cx="880129" cy="661559"/>
            </a:xfrm>
            <a:prstGeom prst="straightConnector1">
              <a:avLst/>
            </a:prstGeom>
            <a:noFill/>
            <a:ln cap="rnd" cmpd="sng" w="12700">
              <a:solidFill>
                <a:schemeClr val="accent6"/>
              </a:solidFill>
              <a:prstDash val="solid"/>
              <a:miter lim="800000"/>
              <a:headEnd len="sm" w="sm" type="none"/>
              <a:tailEnd len="sm" w="sm" type="none"/>
            </a:ln>
          </p:spPr>
        </p:cxnSp>
        <p:cxnSp>
          <p:nvCxnSpPr>
            <p:cNvPr id="871" name="Google Shape;871;p43"/>
            <p:cNvCxnSpPr/>
            <p:nvPr/>
          </p:nvCxnSpPr>
          <p:spPr>
            <a:xfrm flipH="1" rot="10800000">
              <a:off x="5422874" y="3209064"/>
              <a:ext cx="880129" cy="661560"/>
            </a:xfrm>
            <a:prstGeom prst="straightConnector1">
              <a:avLst/>
            </a:prstGeom>
            <a:noFill/>
            <a:ln cap="rnd" cmpd="sng" w="12700">
              <a:solidFill>
                <a:schemeClr val="accent6"/>
              </a:solidFill>
              <a:prstDash val="solid"/>
              <a:miter lim="800000"/>
              <a:headEnd len="sm" w="sm" type="none"/>
              <a:tailEnd len="sm" w="sm" type="none"/>
            </a:ln>
          </p:spPr>
        </p:cxnSp>
        <p:cxnSp>
          <p:nvCxnSpPr>
            <p:cNvPr id="872" name="Google Shape;872;p43"/>
            <p:cNvCxnSpPr/>
            <p:nvPr/>
          </p:nvCxnSpPr>
          <p:spPr>
            <a:xfrm>
              <a:off x="5422874" y="3870624"/>
              <a:ext cx="880129" cy="0"/>
            </a:xfrm>
            <a:prstGeom prst="straightConnector1">
              <a:avLst/>
            </a:prstGeom>
            <a:noFill/>
            <a:ln cap="rnd" cmpd="sng" w="12700">
              <a:solidFill>
                <a:schemeClr val="accent6"/>
              </a:solidFill>
              <a:prstDash val="solid"/>
              <a:miter lim="800000"/>
              <a:headEnd len="sm" w="sm" type="none"/>
              <a:tailEnd len="sm" w="sm" type="none"/>
            </a:ln>
          </p:spPr>
        </p:cxnSp>
        <p:cxnSp>
          <p:nvCxnSpPr>
            <p:cNvPr id="873" name="Google Shape;873;p43"/>
            <p:cNvCxnSpPr/>
            <p:nvPr/>
          </p:nvCxnSpPr>
          <p:spPr>
            <a:xfrm>
              <a:off x="5422874" y="3870624"/>
              <a:ext cx="880129" cy="661559"/>
            </a:xfrm>
            <a:prstGeom prst="straightConnector1">
              <a:avLst/>
            </a:prstGeom>
            <a:noFill/>
            <a:ln cap="rnd" cmpd="sng" w="12700">
              <a:solidFill>
                <a:schemeClr val="accent6"/>
              </a:solidFill>
              <a:prstDash val="solid"/>
              <a:miter lim="800000"/>
              <a:headEnd len="sm" w="sm" type="none"/>
              <a:tailEnd len="sm" w="sm" type="none"/>
            </a:ln>
          </p:spPr>
        </p:cxnSp>
        <p:cxnSp>
          <p:nvCxnSpPr>
            <p:cNvPr id="874" name="Google Shape;874;p43"/>
            <p:cNvCxnSpPr/>
            <p:nvPr/>
          </p:nvCxnSpPr>
          <p:spPr>
            <a:xfrm>
              <a:off x="5422874" y="3870624"/>
              <a:ext cx="880129" cy="1323118"/>
            </a:xfrm>
            <a:prstGeom prst="straightConnector1">
              <a:avLst/>
            </a:prstGeom>
            <a:noFill/>
            <a:ln cap="rnd" cmpd="sng" w="12700">
              <a:solidFill>
                <a:schemeClr val="accent6"/>
              </a:solidFill>
              <a:prstDash val="solid"/>
              <a:miter lim="800000"/>
              <a:headEnd len="sm" w="sm" type="none"/>
              <a:tailEnd len="sm" w="sm" type="none"/>
            </a:ln>
          </p:spPr>
        </p:cxnSp>
        <p:cxnSp>
          <p:nvCxnSpPr>
            <p:cNvPr id="875" name="Google Shape;875;p43"/>
            <p:cNvCxnSpPr/>
            <p:nvPr/>
          </p:nvCxnSpPr>
          <p:spPr>
            <a:xfrm>
              <a:off x="5422874" y="3209064"/>
              <a:ext cx="880133" cy="0"/>
            </a:xfrm>
            <a:prstGeom prst="straightConnector1">
              <a:avLst/>
            </a:prstGeom>
            <a:noFill/>
            <a:ln cap="rnd" cmpd="sng" w="12700">
              <a:solidFill>
                <a:schemeClr val="accent6"/>
              </a:solidFill>
              <a:prstDash val="solid"/>
              <a:miter lim="800000"/>
              <a:headEnd len="sm" w="sm" type="none"/>
              <a:tailEnd len="sm" w="sm" type="none"/>
            </a:ln>
          </p:spPr>
        </p:cxnSp>
        <p:cxnSp>
          <p:nvCxnSpPr>
            <p:cNvPr id="876" name="Google Shape;876;p43"/>
            <p:cNvCxnSpPr/>
            <p:nvPr/>
          </p:nvCxnSpPr>
          <p:spPr>
            <a:xfrm>
              <a:off x="5422874" y="3209064"/>
              <a:ext cx="880129" cy="661560"/>
            </a:xfrm>
            <a:prstGeom prst="straightConnector1">
              <a:avLst/>
            </a:prstGeom>
            <a:noFill/>
            <a:ln cap="rnd" cmpd="sng" w="12700">
              <a:solidFill>
                <a:schemeClr val="accent6"/>
              </a:solidFill>
              <a:prstDash val="solid"/>
              <a:miter lim="800000"/>
              <a:headEnd len="sm" w="sm" type="none"/>
              <a:tailEnd len="sm" w="sm" type="none"/>
            </a:ln>
          </p:spPr>
        </p:cxnSp>
        <p:cxnSp>
          <p:nvCxnSpPr>
            <p:cNvPr id="877" name="Google Shape;877;p43"/>
            <p:cNvCxnSpPr/>
            <p:nvPr/>
          </p:nvCxnSpPr>
          <p:spPr>
            <a:xfrm>
              <a:off x="5422874" y="3209064"/>
              <a:ext cx="880129" cy="1323118"/>
            </a:xfrm>
            <a:prstGeom prst="straightConnector1">
              <a:avLst/>
            </a:prstGeom>
            <a:noFill/>
            <a:ln cap="rnd" cmpd="sng" w="12700">
              <a:solidFill>
                <a:schemeClr val="accent6"/>
              </a:solidFill>
              <a:prstDash val="solid"/>
              <a:miter lim="800000"/>
              <a:headEnd len="sm" w="sm" type="none"/>
              <a:tailEnd len="sm" w="sm" type="none"/>
            </a:ln>
          </p:spPr>
        </p:cxnSp>
        <p:cxnSp>
          <p:nvCxnSpPr>
            <p:cNvPr id="878" name="Google Shape;878;p43"/>
            <p:cNvCxnSpPr/>
            <p:nvPr/>
          </p:nvCxnSpPr>
          <p:spPr>
            <a:xfrm>
              <a:off x="5422874" y="3209064"/>
              <a:ext cx="880129" cy="1984678"/>
            </a:xfrm>
            <a:prstGeom prst="straightConnector1">
              <a:avLst/>
            </a:prstGeom>
            <a:noFill/>
            <a:ln cap="rnd" cmpd="sng" w="12700">
              <a:solidFill>
                <a:schemeClr val="accent6"/>
              </a:solidFill>
              <a:prstDash val="solid"/>
              <a:miter lim="800000"/>
              <a:headEnd len="sm" w="sm" type="none"/>
              <a:tailEnd len="sm" w="sm" type="none"/>
            </a:ln>
          </p:spPr>
        </p:cxnSp>
      </p:grpSp>
      <p:grpSp>
        <p:nvGrpSpPr>
          <p:cNvPr id="879" name="Google Shape;879;p43"/>
          <p:cNvGrpSpPr/>
          <p:nvPr/>
        </p:nvGrpSpPr>
        <p:grpSpPr>
          <a:xfrm>
            <a:off x="3021492" y="4007000"/>
            <a:ext cx="881227" cy="1961550"/>
            <a:chOff x="3992365" y="3219773"/>
            <a:chExt cx="881227" cy="1961550"/>
          </a:xfrm>
        </p:grpSpPr>
        <p:cxnSp>
          <p:nvCxnSpPr>
            <p:cNvPr id="880" name="Google Shape;880;p43"/>
            <p:cNvCxnSpPr/>
            <p:nvPr/>
          </p:nvCxnSpPr>
          <p:spPr>
            <a:xfrm flipH="1" rot="10800000">
              <a:off x="3992365" y="3219773"/>
              <a:ext cx="881227" cy="301428"/>
            </a:xfrm>
            <a:prstGeom prst="straightConnector1">
              <a:avLst/>
            </a:prstGeom>
            <a:noFill/>
            <a:ln cap="rnd" cmpd="sng" w="12700">
              <a:solidFill>
                <a:schemeClr val="accent6"/>
              </a:solidFill>
              <a:prstDash val="solid"/>
              <a:miter lim="800000"/>
              <a:headEnd len="sm" w="sm" type="none"/>
              <a:tailEnd len="sm" w="sm" type="none"/>
            </a:ln>
          </p:spPr>
        </p:cxnSp>
        <p:cxnSp>
          <p:nvCxnSpPr>
            <p:cNvPr id="881" name="Google Shape;881;p43"/>
            <p:cNvCxnSpPr/>
            <p:nvPr/>
          </p:nvCxnSpPr>
          <p:spPr>
            <a:xfrm>
              <a:off x="3992365" y="3521201"/>
              <a:ext cx="881224" cy="352422"/>
            </a:xfrm>
            <a:prstGeom prst="straightConnector1">
              <a:avLst/>
            </a:prstGeom>
            <a:noFill/>
            <a:ln cap="rnd" cmpd="sng" w="12700">
              <a:solidFill>
                <a:schemeClr val="accent6"/>
              </a:solidFill>
              <a:prstDash val="solid"/>
              <a:miter lim="800000"/>
              <a:headEnd len="sm" w="sm" type="none"/>
              <a:tailEnd len="sm" w="sm" type="none"/>
            </a:ln>
          </p:spPr>
        </p:cxnSp>
        <p:cxnSp>
          <p:nvCxnSpPr>
            <p:cNvPr id="882" name="Google Shape;882;p43"/>
            <p:cNvCxnSpPr/>
            <p:nvPr/>
          </p:nvCxnSpPr>
          <p:spPr>
            <a:xfrm>
              <a:off x="3992365" y="3521201"/>
              <a:ext cx="881224" cy="1006271"/>
            </a:xfrm>
            <a:prstGeom prst="straightConnector1">
              <a:avLst/>
            </a:prstGeom>
            <a:noFill/>
            <a:ln cap="rnd" cmpd="sng" w="12700">
              <a:solidFill>
                <a:schemeClr val="accent6"/>
              </a:solidFill>
              <a:prstDash val="solid"/>
              <a:miter lim="800000"/>
              <a:headEnd len="sm" w="sm" type="none"/>
              <a:tailEnd len="sm" w="sm" type="none"/>
            </a:ln>
          </p:spPr>
        </p:cxnSp>
        <p:cxnSp>
          <p:nvCxnSpPr>
            <p:cNvPr id="883" name="Google Shape;883;p43"/>
            <p:cNvCxnSpPr/>
            <p:nvPr/>
          </p:nvCxnSpPr>
          <p:spPr>
            <a:xfrm>
              <a:off x="3992365" y="3521201"/>
              <a:ext cx="881224" cy="1660122"/>
            </a:xfrm>
            <a:prstGeom prst="straightConnector1">
              <a:avLst/>
            </a:prstGeom>
            <a:noFill/>
            <a:ln cap="rnd" cmpd="sng" w="12700">
              <a:solidFill>
                <a:schemeClr val="accent6"/>
              </a:solidFill>
              <a:prstDash val="solid"/>
              <a:miter lim="800000"/>
              <a:headEnd len="sm" w="sm" type="none"/>
              <a:tailEnd len="sm" w="sm" type="none"/>
            </a:ln>
          </p:spPr>
        </p:cxnSp>
        <p:cxnSp>
          <p:nvCxnSpPr>
            <p:cNvPr id="884" name="Google Shape;884;p43"/>
            <p:cNvCxnSpPr/>
            <p:nvPr/>
          </p:nvCxnSpPr>
          <p:spPr>
            <a:xfrm flipH="1" rot="10800000">
              <a:off x="3992365" y="3219773"/>
              <a:ext cx="881227" cy="955279"/>
            </a:xfrm>
            <a:prstGeom prst="straightConnector1">
              <a:avLst/>
            </a:prstGeom>
            <a:noFill/>
            <a:ln cap="rnd" cmpd="sng" w="12700">
              <a:solidFill>
                <a:schemeClr val="accent6"/>
              </a:solidFill>
              <a:prstDash val="solid"/>
              <a:miter lim="800000"/>
              <a:headEnd len="sm" w="sm" type="none"/>
              <a:tailEnd len="sm" w="sm" type="none"/>
            </a:ln>
          </p:spPr>
        </p:cxnSp>
        <p:cxnSp>
          <p:nvCxnSpPr>
            <p:cNvPr id="885" name="Google Shape;885;p43"/>
            <p:cNvCxnSpPr/>
            <p:nvPr/>
          </p:nvCxnSpPr>
          <p:spPr>
            <a:xfrm flipH="1" rot="10800000">
              <a:off x="3992365" y="3873623"/>
              <a:ext cx="881224" cy="301428"/>
            </a:xfrm>
            <a:prstGeom prst="straightConnector1">
              <a:avLst/>
            </a:prstGeom>
            <a:noFill/>
            <a:ln cap="rnd" cmpd="sng" w="12700">
              <a:solidFill>
                <a:schemeClr val="accent6"/>
              </a:solidFill>
              <a:prstDash val="solid"/>
              <a:miter lim="800000"/>
              <a:headEnd len="sm" w="sm" type="none"/>
              <a:tailEnd len="sm" w="sm" type="none"/>
            </a:ln>
          </p:spPr>
        </p:cxnSp>
        <p:cxnSp>
          <p:nvCxnSpPr>
            <p:cNvPr id="886" name="Google Shape;886;p43"/>
            <p:cNvCxnSpPr/>
            <p:nvPr/>
          </p:nvCxnSpPr>
          <p:spPr>
            <a:xfrm>
              <a:off x="3992365" y="4175052"/>
              <a:ext cx="881227" cy="352421"/>
            </a:xfrm>
            <a:prstGeom prst="straightConnector1">
              <a:avLst/>
            </a:prstGeom>
            <a:noFill/>
            <a:ln cap="rnd" cmpd="sng" w="12700">
              <a:solidFill>
                <a:schemeClr val="accent6"/>
              </a:solidFill>
              <a:prstDash val="solid"/>
              <a:miter lim="800000"/>
              <a:headEnd len="sm" w="sm" type="none"/>
              <a:tailEnd len="sm" w="sm" type="none"/>
            </a:ln>
          </p:spPr>
        </p:cxnSp>
        <p:cxnSp>
          <p:nvCxnSpPr>
            <p:cNvPr id="887" name="Google Shape;887;p43"/>
            <p:cNvCxnSpPr/>
            <p:nvPr/>
          </p:nvCxnSpPr>
          <p:spPr>
            <a:xfrm>
              <a:off x="3992365" y="4175052"/>
              <a:ext cx="881224" cy="1006271"/>
            </a:xfrm>
            <a:prstGeom prst="straightConnector1">
              <a:avLst/>
            </a:prstGeom>
            <a:noFill/>
            <a:ln cap="rnd" cmpd="sng" w="12700">
              <a:solidFill>
                <a:schemeClr val="accent6"/>
              </a:solidFill>
              <a:prstDash val="solid"/>
              <a:miter lim="800000"/>
              <a:headEnd len="sm" w="sm" type="none"/>
              <a:tailEnd len="sm" w="sm" type="none"/>
            </a:ln>
          </p:spPr>
        </p:cxnSp>
        <p:cxnSp>
          <p:nvCxnSpPr>
            <p:cNvPr id="888" name="Google Shape;888;p43"/>
            <p:cNvCxnSpPr/>
            <p:nvPr/>
          </p:nvCxnSpPr>
          <p:spPr>
            <a:xfrm flipH="1" rot="10800000">
              <a:off x="3992365" y="3219773"/>
              <a:ext cx="881224" cy="1609129"/>
            </a:xfrm>
            <a:prstGeom prst="straightConnector1">
              <a:avLst/>
            </a:prstGeom>
            <a:noFill/>
            <a:ln cap="rnd" cmpd="sng" w="12700">
              <a:solidFill>
                <a:schemeClr val="accent6"/>
              </a:solidFill>
              <a:prstDash val="solid"/>
              <a:miter lim="800000"/>
              <a:headEnd len="sm" w="sm" type="none"/>
              <a:tailEnd len="sm" w="sm" type="none"/>
            </a:ln>
          </p:spPr>
        </p:cxnSp>
        <p:cxnSp>
          <p:nvCxnSpPr>
            <p:cNvPr id="889" name="Google Shape;889;p43"/>
            <p:cNvCxnSpPr/>
            <p:nvPr/>
          </p:nvCxnSpPr>
          <p:spPr>
            <a:xfrm flipH="1" rot="10800000">
              <a:off x="3992365" y="3873623"/>
              <a:ext cx="881224" cy="955278"/>
            </a:xfrm>
            <a:prstGeom prst="straightConnector1">
              <a:avLst/>
            </a:prstGeom>
            <a:noFill/>
            <a:ln cap="rnd" cmpd="sng" w="12700">
              <a:solidFill>
                <a:schemeClr val="accent6"/>
              </a:solidFill>
              <a:prstDash val="solid"/>
              <a:miter lim="800000"/>
              <a:headEnd len="sm" w="sm" type="none"/>
              <a:tailEnd len="sm" w="sm" type="none"/>
            </a:ln>
          </p:spPr>
        </p:cxnSp>
        <p:cxnSp>
          <p:nvCxnSpPr>
            <p:cNvPr id="890" name="Google Shape;890;p43"/>
            <p:cNvCxnSpPr/>
            <p:nvPr/>
          </p:nvCxnSpPr>
          <p:spPr>
            <a:xfrm flipH="1" rot="10800000">
              <a:off x="3992365" y="4527473"/>
              <a:ext cx="881224" cy="301428"/>
            </a:xfrm>
            <a:prstGeom prst="straightConnector1">
              <a:avLst/>
            </a:prstGeom>
            <a:noFill/>
            <a:ln cap="rnd" cmpd="sng" w="12700">
              <a:solidFill>
                <a:schemeClr val="accent6"/>
              </a:solidFill>
              <a:prstDash val="solid"/>
              <a:miter lim="800000"/>
              <a:headEnd len="sm" w="sm" type="none"/>
              <a:tailEnd len="sm" w="sm" type="none"/>
            </a:ln>
          </p:spPr>
        </p:cxnSp>
        <p:cxnSp>
          <p:nvCxnSpPr>
            <p:cNvPr id="891" name="Google Shape;891;p43"/>
            <p:cNvCxnSpPr/>
            <p:nvPr/>
          </p:nvCxnSpPr>
          <p:spPr>
            <a:xfrm>
              <a:off x="3992365" y="4828901"/>
              <a:ext cx="881227" cy="352422"/>
            </a:xfrm>
            <a:prstGeom prst="straightConnector1">
              <a:avLst/>
            </a:prstGeom>
            <a:noFill/>
            <a:ln cap="rnd" cmpd="sng" w="12700">
              <a:solidFill>
                <a:schemeClr val="accent6"/>
              </a:solidFill>
              <a:prstDash val="solid"/>
              <a:miter lim="800000"/>
              <a:headEnd len="sm" w="sm" type="none"/>
              <a:tailEnd len="sm" w="sm" type="none"/>
            </a:ln>
          </p:spPr>
        </p:cxnSp>
      </p:grpSp>
      <p:grpSp>
        <p:nvGrpSpPr>
          <p:cNvPr id="892" name="Google Shape;892;p43"/>
          <p:cNvGrpSpPr/>
          <p:nvPr/>
        </p:nvGrpSpPr>
        <p:grpSpPr>
          <a:xfrm>
            <a:off x="3792018" y="3629036"/>
            <a:ext cx="755927" cy="2717477"/>
            <a:chOff x="5539204" y="1902625"/>
            <a:chExt cx="1040785" cy="3741510"/>
          </a:xfrm>
        </p:grpSpPr>
        <p:grpSp>
          <p:nvGrpSpPr>
            <p:cNvPr id="893" name="Google Shape;893;p43"/>
            <p:cNvGrpSpPr/>
            <p:nvPr/>
          </p:nvGrpSpPr>
          <p:grpSpPr>
            <a:xfrm>
              <a:off x="5539204" y="1902625"/>
              <a:ext cx="1040785" cy="1040785"/>
              <a:chOff x="4272840" y="2869158"/>
              <a:chExt cx="1111661" cy="1111661"/>
            </a:xfrm>
          </p:grpSpPr>
          <p:sp>
            <p:nvSpPr>
              <p:cNvPr id="894" name="Google Shape;894;p43"/>
              <p:cNvSpPr/>
              <p:nvPr/>
            </p:nvSpPr>
            <p:spPr>
              <a:xfrm>
                <a:off x="4435642" y="3031958"/>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895" name="Google Shape;895;p43"/>
              <p:cNvSpPr/>
              <p:nvPr/>
            </p:nvSpPr>
            <p:spPr>
              <a:xfrm rot="2700000">
                <a:off x="4435639" y="3031957"/>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896" name="Google Shape;896;p43"/>
            <p:cNvGrpSpPr/>
            <p:nvPr/>
          </p:nvGrpSpPr>
          <p:grpSpPr>
            <a:xfrm>
              <a:off x="5539204" y="4603350"/>
              <a:ext cx="1040785" cy="1040785"/>
              <a:chOff x="4272840" y="2869158"/>
              <a:chExt cx="1111661" cy="1111661"/>
            </a:xfrm>
          </p:grpSpPr>
          <p:sp>
            <p:nvSpPr>
              <p:cNvPr id="897" name="Google Shape;897;p43"/>
              <p:cNvSpPr/>
              <p:nvPr/>
            </p:nvSpPr>
            <p:spPr>
              <a:xfrm>
                <a:off x="4435642" y="3031958"/>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898" name="Google Shape;898;p43"/>
              <p:cNvSpPr/>
              <p:nvPr/>
            </p:nvSpPr>
            <p:spPr>
              <a:xfrm rot="2700000">
                <a:off x="4435639" y="3031957"/>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899" name="Google Shape;899;p43"/>
            <p:cNvGrpSpPr/>
            <p:nvPr/>
          </p:nvGrpSpPr>
          <p:grpSpPr>
            <a:xfrm>
              <a:off x="5539204" y="2802867"/>
              <a:ext cx="1040785" cy="1040785"/>
              <a:chOff x="4272840" y="2869158"/>
              <a:chExt cx="1111661" cy="1111661"/>
            </a:xfrm>
          </p:grpSpPr>
          <p:sp>
            <p:nvSpPr>
              <p:cNvPr id="900" name="Google Shape;900;p43"/>
              <p:cNvSpPr/>
              <p:nvPr/>
            </p:nvSpPr>
            <p:spPr>
              <a:xfrm>
                <a:off x="4435642" y="3031958"/>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01" name="Google Shape;901;p43"/>
              <p:cNvSpPr/>
              <p:nvPr/>
            </p:nvSpPr>
            <p:spPr>
              <a:xfrm rot="2700000">
                <a:off x="4435639" y="3031957"/>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902" name="Google Shape;902;p43"/>
            <p:cNvGrpSpPr/>
            <p:nvPr/>
          </p:nvGrpSpPr>
          <p:grpSpPr>
            <a:xfrm>
              <a:off x="5539204" y="3703109"/>
              <a:ext cx="1040785" cy="1040785"/>
              <a:chOff x="4272840" y="2869158"/>
              <a:chExt cx="1111661" cy="1111661"/>
            </a:xfrm>
          </p:grpSpPr>
          <p:sp>
            <p:nvSpPr>
              <p:cNvPr id="903" name="Google Shape;903;p43"/>
              <p:cNvSpPr/>
              <p:nvPr/>
            </p:nvSpPr>
            <p:spPr>
              <a:xfrm rot="2700000">
                <a:off x="4435639" y="3031957"/>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04" name="Google Shape;904;p43"/>
              <p:cNvSpPr/>
              <p:nvPr/>
            </p:nvSpPr>
            <p:spPr>
              <a:xfrm>
                <a:off x="4435642" y="3031958"/>
                <a:ext cx="786063" cy="786063"/>
              </a:xfrm>
              <a:prstGeom prst="ellipse">
                <a:avLst/>
              </a:prstGeom>
              <a:solidFill>
                <a:srgbClr val="7B7B7B"/>
              </a:solidFill>
              <a:ln cap="flat" cmpd="sng" w="28575">
                <a:solidFill>
                  <a:srgbClr val="C9C9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sp>
        <p:nvSpPr>
          <p:cNvPr id="905" name="Google Shape;905;p43"/>
          <p:cNvSpPr txBox="1"/>
          <p:nvPr/>
        </p:nvSpPr>
        <p:spPr>
          <a:xfrm>
            <a:off x="2397288" y="3733511"/>
            <a:ext cx="692818" cy="28623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253DC"/>
              </a:buClr>
              <a:buSzPts val="1400"/>
              <a:buFont typeface="Helvetica Neue"/>
              <a:buNone/>
            </a:pPr>
            <a:r>
              <a:rPr b="0" i="0" lang="en-US" sz="1400" u="none" cap="none" strike="noStrike">
                <a:solidFill>
                  <a:srgbClr val="3253DC"/>
                </a:solidFill>
                <a:latin typeface="Helvetica Neue"/>
                <a:ea typeface="Helvetica Neue"/>
                <a:cs typeface="Helvetica Neue"/>
                <a:sym typeface="Helvetica Neue"/>
              </a:rPr>
              <a:t>Edges</a:t>
            </a:r>
            <a:endParaRPr/>
          </a:p>
        </p:txBody>
      </p:sp>
      <p:sp>
        <p:nvSpPr>
          <p:cNvPr id="906" name="Google Shape;906;p43"/>
          <p:cNvSpPr txBox="1"/>
          <p:nvPr/>
        </p:nvSpPr>
        <p:spPr>
          <a:xfrm>
            <a:off x="3867667" y="3429000"/>
            <a:ext cx="603050" cy="28623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488B76"/>
              </a:buClr>
              <a:buSzPts val="1400"/>
              <a:buFont typeface="Helvetica Neue"/>
              <a:buNone/>
            </a:pPr>
            <a:r>
              <a:rPr b="0" i="0" lang="en-US" sz="1400" u="none" cap="none" strike="noStrike">
                <a:solidFill>
                  <a:srgbClr val="488B76"/>
                </a:solidFill>
                <a:latin typeface="Helvetica Neue"/>
                <a:ea typeface="Helvetica Neue"/>
                <a:cs typeface="Helvetica Neue"/>
                <a:sym typeface="Helvetica Neue"/>
              </a:rPr>
              <a:t>Parts</a:t>
            </a:r>
            <a:endParaRPr/>
          </a:p>
        </p:txBody>
      </p:sp>
      <p:sp>
        <p:nvSpPr>
          <p:cNvPr id="907" name="Google Shape;907;p43"/>
          <p:cNvSpPr txBox="1"/>
          <p:nvPr/>
        </p:nvSpPr>
        <p:spPr>
          <a:xfrm>
            <a:off x="5187711" y="3429000"/>
            <a:ext cx="793807" cy="28623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4A5A75"/>
              </a:buClr>
              <a:buSzPts val="1400"/>
              <a:buFont typeface="Helvetica Neue"/>
              <a:buNone/>
            </a:pPr>
            <a:r>
              <a:rPr b="0" i="0" lang="en-US" sz="1400" u="none" cap="none" strike="noStrike">
                <a:solidFill>
                  <a:srgbClr val="4A5A75"/>
                </a:solidFill>
                <a:latin typeface="Helvetica Neue"/>
                <a:ea typeface="Helvetica Neue"/>
                <a:cs typeface="Helvetica Neue"/>
                <a:sym typeface="Helvetica Neue"/>
              </a:rPr>
              <a:t>Objects</a:t>
            </a:r>
            <a:endParaRPr/>
          </a:p>
        </p:txBody>
      </p:sp>
      <p:sp>
        <p:nvSpPr>
          <p:cNvPr id="908" name="Google Shape;908;p43"/>
          <p:cNvSpPr txBox="1"/>
          <p:nvPr/>
        </p:nvSpPr>
        <p:spPr>
          <a:xfrm>
            <a:off x="6687391" y="4085071"/>
            <a:ext cx="1008609" cy="28623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664C81"/>
              </a:buClr>
              <a:buSzPts val="1400"/>
              <a:buFont typeface="Helvetica Neue"/>
              <a:buNone/>
            </a:pPr>
            <a:r>
              <a:rPr b="0" i="0" lang="en-US" sz="1400" u="none" cap="none" strike="noStrike">
                <a:solidFill>
                  <a:srgbClr val="664C81"/>
                </a:solidFill>
                <a:latin typeface="Helvetica Neue"/>
                <a:ea typeface="Helvetica Neue"/>
                <a:cs typeface="Helvetica Neue"/>
                <a:sym typeface="Helvetica Neue"/>
              </a:rPr>
              <a:t>Output (Y)</a:t>
            </a:r>
            <a:endParaRPr/>
          </a:p>
        </p:txBody>
      </p:sp>
      <p:grpSp>
        <p:nvGrpSpPr>
          <p:cNvPr id="909" name="Google Shape;909;p43"/>
          <p:cNvGrpSpPr/>
          <p:nvPr/>
        </p:nvGrpSpPr>
        <p:grpSpPr>
          <a:xfrm>
            <a:off x="6650846" y="4267922"/>
            <a:ext cx="755931" cy="1433363"/>
            <a:chOff x="7621719" y="3480695"/>
            <a:chExt cx="755931" cy="1433363"/>
          </a:xfrm>
        </p:grpSpPr>
        <p:grpSp>
          <p:nvGrpSpPr>
            <p:cNvPr id="910" name="Google Shape;910;p43"/>
            <p:cNvGrpSpPr/>
            <p:nvPr/>
          </p:nvGrpSpPr>
          <p:grpSpPr>
            <a:xfrm>
              <a:off x="7629576" y="3488549"/>
              <a:ext cx="740221" cy="740219"/>
              <a:chOff x="4272840" y="2869159"/>
              <a:chExt cx="1111660" cy="1111660"/>
            </a:xfrm>
          </p:grpSpPr>
          <p:sp>
            <p:nvSpPr>
              <p:cNvPr id="911" name="Google Shape;911;p43"/>
              <p:cNvSpPr/>
              <p:nvPr/>
            </p:nvSpPr>
            <p:spPr>
              <a:xfrm>
                <a:off x="4435642" y="3031958"/>
                <a:ext cx="786063" cy="786063"/>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12" name="Google Shape;912;p43"/>
              <p:cNvSpPr/>
              <p:nvPr/>
            </p:nvSpPr>
            <p:spPr>
              <a:xfrm rot="2700000">
                <a:off x="4435639" y="3031958"/>
                <a:ext cx="786062" cy="786063"/>
              </a:xfrm>
              <a:prstGeom prst="ellipse">
                <a:avLst/>
              </a:prstGeom>
              <a:solidFill>
                <a:schemeClr val="dk2"/>
              </a:solidFill>
              <a:ln cap="flat" cmpd="sng" w="28575">
                <a:solidFill>
                  <a:srgbClr val="8296B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913" name="Google Shape;913;p43"/>
            <p:cNvGrpSpPr/>
            <p:nvPr/>
          </p:nvGrpSpPr>
          <p:grpSpPr>
            <a:xfrm>
              <a:off x="7621719" y="4158130"/>
              <a:ext cx="755927" cy="755928"/>
              <a:chOff x="4272841" y="2869155"/>
              <a:chExt cx="1111662" cy="1111662"/>
            </a:xfrm>
          </p:grpSpPr>
          <p:sp>
            <p:nvSpPr>
              <p:cNvPr id="914" name="Google Shape;914;p43"/>
              <p:cNvSpPr/>
              <p:nvPr/>
            </p:nvSpPr>
            <p:spPr>
              <a:xfrm>
                <a:off x="4435642" y="3031958"/>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15" name="Google Shape;915;p43"/>
              <p:cNvSpPr/>
              <p:nvPr/>
            </p:nvSpPr>
            <p:spPr>
              <a:xfrm rot="2700000">
                <a:off x="4435640" y="3031954"/>
                <a:ext cx="786064" cy="786063"/>
              </a:xfrm>
              <a:prstGeom prst="ellipse">
                <a:avLst/>
              </a:prstGeom>
              <a:noFill/>
              <a:ln cap="flat" cmpd="sng" w="28575">
                <a:solidFill>
                  <a:srgbClr val="9CC2E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916" name="Google Shape;916;p43"/>
            <p:cNvGrpSpPr/>
            <p:nvPr/>
          </p:nvGrpSpPr>
          <p:grpSpPr>
            <a:xfrm>
              <a:off x="7621723" y="3480695"/>
              <a:ext cx="755927" cy="755927"/>
              <a:chOff x="4272840" y="2869158"/>
              <a:chExt cx="1111661" cy="1111661"/>
            </a:xfrm>
          </p:grpSpPr>
          <p:sp>
            <p:nvSpPr>
              <p:cNvPr id="917" name="Google Shape;917;p43"/>
              <p:cNvSpPr/>
              <p:nvPr/>
            </p:nvSpPr>
            <p:spPr>
              <a:xfrm>
                <a:off x="4435642" y="3031958"/>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18" name="Google Shape;918;p43"/>
              <p:cNvSpPr/>
              <p:nvPr/>
            </p:nvSpPr>
            <p:spPr>
              <a:xfrm rot="2700000">
                <a:off x="4435639" y="3031957"/>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grpSp>
        <p:nvGrpSpPr>
          <p:cNvPr id="919" name="Google Shape;919;p43"/>
          <p:cNvGrpSpPr/>
          <p:nvPr/>
        </p:nvGrpSpPr>
        <p:grpSpPr>
          <a:xfrm>
            <a:off x="3792018" y="3629036"/>
            <a:ext cx="755927" cy="755927"/>
            <a:chOff x="4272840" y="2869158"/>
            <a:chExt cx="1111661" cy="1111661"/>
          </a:xfrm>
        </p:grpSpPr>
        <p:sp>
          <p:nvSpPr>
            <p:cNvPr id="920" name="Google Shape;920;p43"/>
            <p:cNvSpPr/>
            <p:nvPr/>
          </p:nvSpPr>
          <p:spPr>
            <a:xfrm>
              <a:off x="4435642" y="3031958"/>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21" name="Google Shape;921;p43"/>
            <p:cNvSpPr/>
            <p:nvPr/>
          </p:nvSpPr>
          <p:spPr>
            <a:xfrm rot="2700000">
              <a:off x="4435639" y="3031957"/>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922" name="Google Shape;922;p43"/>
          <p:cNvGrpSpPr/>
          <p:nvPr/>
        </p:nvGrpSpPr>
        <p:grpSpPr>
          <a:xfrm>
            <a:off x="3792018" y="5590586"/>
            <a:ext cx="755927" cy="755927"/>
            <a:chOff x="4272840" y="2869158"/>
            <a:chExt cx="1111661" cy="1111661"/>
          </a:xfrm>
        </p:grpSpPr>
        <p:sp>
          <p:nvSpPr>
            <p:cNvPr id="923" name="Google Shape;923;p43"/>
            <p:cNvSpPr/>
            <p:nvPr/>
          </p:nvSpPr>
          <p:spPr>
            <a:xfrm>
              <a:off x="4435642" y="3031958"/>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24" name="Google Shape;924;p43"/>
            <p:cNvSpPr/>
            <p:nvPr/>
          </p:nvSpPr>
          <p:spPr>
            <a:xfrm rot="2700000">
              <a:off x="4435639" y="3031957"/>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925" name="Google Shape;925;p43"/>
          <p:cNvGrpSpPr/>
          <p:nvPr/>
        </p:nvGrpSpPr>
        <p:grpSpPr>
          <a:xfrm>
            <a:off x="3792018" y="4282886"/>
            <a:ext cx="755927" cy="755927"/>
            <a:chOff x="4272840" y="2869158"/>
            <a:chExt cx="1111661" cy="1111661"/>
          </a:xfrm>
        </p:grpSpPr>
        <p:sp>
          <p:nvSpPr>
            <p:cNvPr id="926" name="Google Shape;926;p43"/>
            <p:cNvSpPr/>
            <p:nvPr/>
          </p:nvSpPr>
          <p:spPr>
            <a:xfrm>
              <a:off x="4435642" y="3031958"/>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27" name="Google Shape;927;p43"/>
            <p:cNvSpPr/>
            <p:nvPr/>
          </p:nvSpPr>
          <p:spPr>
            <a:xfrm rot="2700000">
              <a:off x="4435639" y="3031957"/>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928" name="Google Shape;928;p43"/>
          <p:cNvGrpSpPr/>
          <p:nvPr/>
        </p:nvGrpSpPr>
        <p:grpSpPr>
          <a:xfrm>
            <a:off x="3792018" y="4936736"/>
            <a:ext cx="755927" cy="755927"/>
            <a:chOff x="4272840" y="2869158"/>
            <a:chExt cx="1111661" cy="1111661"/>
          </a:xfrm>
        </p:grpSpPr>
        <p:sp>
          <p:nvSpPr>
            <p:cNvPr id="929" name="Google Shape;929;p43"/>
            <p:cNvSpPr/>
            <p:nvPr/>
          </p:nvSpPr>
          <p:spPr>
            <a:xfrm>
              <a:off x="4435642" y="3031958"/>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30" name="Google Shape;930;p43"/>
            <p:cNvSpPr/>
            <p:nvPr/>
          </p:nvSpPr>
          <p:spPr>
            <a:xfrm rot="2700000">
              <a:off x="4435639" y="3031957"/>
              <a:ext cx="786063" cy="786063"/>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sp>
        <p:nvSpPr>
          <p:cNvPr id="931" name="Google Shape;931;p43"/>
          <p:cNvSpPr txBox="1"/>
          <p:nvPr/>
        </p:nvSpPr>
        <p:spPr>
          <a:xfrm>
            <a:off x="857311" y="3977488"/>
            <a:ext cx="667170" cy="28623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4A5A75"/>
              </a:buClr>
              <a:buSzPts val="1400"/>
              <a:buFont typeface="Helvetica Neue"/>
              <a:buNone/>
            </a:pPr>
            <a:r>
              <a:rPr b="0" i="0" lang="en-US" sz="1400" u="none" cap="none" strike="noStrike">
                <a:solidFill>
                  <a:srgbClr val="4A5A75"/>
                </a:solidFill>
                <a:latin typeface="Helvetica Neue"/>
                <a:ea typeface="Helvetica Neue"/>
                <a:cs typeface="Helvetica Neue"/>
                <a:sym typeface="Helvetica Neue"/>
              </a:rPr>
              <a:t>Pixels</a:t>
            </a:r>
            <a:endParaRPr/>
          </a:p>
        </p:txBody>
      </p:sp>
      <p:grpSp>
        <p:nvGrpSpPr>
          <p:cNvPr id="932" name="Google Shape;932;p43"/>
          <p:cNvGrpSpPr/>
          <p:nvPr/>
        </p:nvGrpSpPr>
        <p:grpSpPr>
          <a:xfrm>
            <a:off x="2362601" y="3955958"/>
            <a:ext cx="755933" cy="2063630"/>
            <a:chOff x="3333474" y="3168731"/>
            <a:chExt cx="755933" cy="2063630"/>
          </a:xfrm>
        </p:grpSpPr>
        <p:grpSp>
          <p:nvGrpSpPr>
            <p:cNvPr id="933" name="Google Shape;933;p43"/>
            <p:cNvGrpSpPr/>
            <p:nvPr/>
          </p:nvGrpSpPr>
          <p:grpSpPr>
            <a:xfrm>
              <a:off x="3333478" y="3168734"/>
              <a:ext cx="755929" cy="2063627"/>
              <a:chOff x="3723538" y="2470041"/>
              <a:chExt cx="1040787" cy="2841267"/>
            </a:xfrm>
          </p:grpSpPr>
          <p:grpSp>
            <p:nvGrpSpPr>
              <p:cNvPr id="934" name="Google Shape;934;p43"/>
              <p:cNvGrpSpPr/>
              <p:nvPr/>
            </p:nvGrpSpPr>
            <p:grpSpPr>
              <a:xfrm>
                <a:off x="3723538" y="2470041"/>
                <a:ext cx="1040785" cy="1040784"/>
                <a:chOff x="4272837" y="2869158"/>
                <a:chExt cx="1111660" cy="1111660"/>
              </a:xfrm>
            </p:grpSpPr>
            <p:sp>
              <p:nvSpPr>
                <p:cNvPr id="935" name="Google Shape;935;p43"/>
                <p:cNvSpPr/>
                <p:nvPr/>
              </p:nvSpPr>
              <p:spPr>
                <a:xfrm>
                  <a:off x="4435642" y="3031958"/>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36" name="Google Shape;936;p43"/>
                <p:cNvSpPr/>
                <p:nvPr/>
              </p:nvSpPr>
              <p:spPr>
                <a:xfrm rot="2700000">
                  <a:off x="4435636" y="3031957"/>
                  <a:ext cx="786063" cy="786062"/>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937" name="Google Shape;937;p43"/>
              <p:cNvGrpSpPr/>
              <p:nvPr/>
            </p:nvGrpSpPr>
            <p:grpSpPr>
              <a:xfrm>
                <a:off x="3723540" y="3370283"/>
                <a:ext cx="1040785" cy="1040785"/>
                <a:chOff x="4272840" y="2869158"/>
                <a:chExt cx="1111661" cy="1111661"/>
              </a:xfrm>
            </p:grpSpPr>
            <p:sp>
              <p:nvSpPr>
                <p:cNvPr id="938" name="Google Shape;938;p43"/>
                <p:cNvSpPr/>
                <p:nvPr/>
              </p:nvSpPr>
              <p:spPr>
                <a:xfrm>
                  <a:off x="4435642" y="3031958"/>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39" name="Google Shape;939;p43"/>
                <p:cNvSpPr/>
                <p:nvPr/>
              </p:nvSpPr>
              <p:spPr>
                <a:xfrm rot="2700000">
                  <a:off x="4435639" y="3031957"/>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940" name="Google Shape;940;p43"/>
              <p:cNvGrpSpPr/>
              <p:nvPr/>
            </p:nvGrpSpPr>
            <p:grpSpPr>
              <a:xfrm>
                <a:off x="3723540" y="4270524"/>
                <a:ext cx="1040785" cy="1040785"/>
                <a:chOff x="4272840" y="2869158"/>
                <a:chExt cx="1111661" cy="1111661"/>
              </a:xfrm>
            </p:grpSpPr>
            <p:sp>
              <p:nvSpPr>
                <p:cNvPr id="941" name="Google Shape;941;p43"/>
                <p:cNvSpPr/>
                <p:nvPr/>
              </p:nvSpPr>
              <p:spPr>
                <a:xfrm>
                  <a:off x="4435642" y="3031958"/>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42" name="Google Shape;942;p43"/>
                <p:cNvSpPr/>
                <p:nvPr/>
              </p:nvSpPr>
              <p:spPr>
                <a:xfrm rot="2700000">
                  <a:off x="4435639" y="3031957"/>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grpSp>
          <p:nvGrpSpPr>
            <p:cNvPr id="943" name="Google Shape;943;p43"/>
            <p:cNvGrpSpPr/>
            <p:nvPr/>
          </p:nvGrpSpPr>
          <p:grpSpPr>
            <a:xfrm>
              <a:off x="3333474" y="3168731"/>
              <a:ext cx="755926" cy="755926"/>
              <a:chOff x="4272839" y="2869158"/>
              <a:chExt cx="1111660" cy="1111660"/>
            </a:xfrm>
          </p:grpSpPr>
          <p:sp>
            <p:nvSpPr>
              <p:cNvPr id="944" name="Google Shape;944;p43"/>
              <p:cNvSpPr/>
              <p:nvPr/>
            </p:nvSpPr>
            <p:spPr>
              <a:xfrm>
                <a:off x="4435642" y="3031958"/>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45" name="Google Shape;945;p43"/>
              <p:cNvSpPr/>
              <p:nvPr/>
            </p:nvSpPr>
            <p:spPr>
              <a:xfrm rot="2700000">
                <a:off x="4435638" y="3031957"/>
                <a:ext cx="786062"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946" name="Google Shape;946;p43"/>
            <p:cNvGrpSpPr/>
            <p:nvPr/>
          </p:nvGrpSpPr>
          <p:grpSpPr>
            <a:xfrm>
              <a:off x="3333476" y="3822584"/>
              <a:ext cx="755927" cy="755927"/>
              <a:chOff x="4272840" y="2869158"/>
              <a:chExt cx="1111661" cy="1111661"/>
            </a:xfrm>
          </p:grpSpPr>
          <p:sp>
            <p:nvSpPr>
              <p:cNvPr id="947" name="Google Shape;947;p43"/>
              <p:cNvSpPr/>
              <p:nvPr/>
            </p:nvSpPr>
            <p:spPr>
              <a:xfrm>
                <a:off x="4435642" y="3031958"/>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48" name="Google Shape;948;p43"/>
              <p:cNvSpPr/>
              <p:nvPr/>
            </p:nvSpPr>
            <p:spPr>
              <a:xfrm rot="2700000">
                <a:off x="4435639" y="3031957"/>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949" name="Google Shape;949;p43"/>
            <p:cNvGrpSpPr/>
            <p:nvPr/>
          </p:nvGrpSpPr>
          <p:grpSpPr>
            <a:xfrm>
              <a:off x="3333476" y="4476434"/>
              <a:ext cx="755927" cy="755927"/>
              <a:chOff x="4272840" y="2869158"/>
              <a:chExt cx="1111661" cy="1111661"/>
            </a:xfrm>
          </p:grpSpPr>
          <p:sp>
            <p:nvSpPr>
              <p:cNvPr id="950" name="Google Shape;950;p43"/>
              <p:cNvSpPr/>
              <p:nvPr/>
            </p:nvSpPr>
            <p:spPr>
              <a:xfrm>
                <a:off x="4435642" y="3031958"/>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51" name="Google Shape;951;p43"/>
              <p:cNvSpPr/>
              <p:nvPr/>
            </p:nvSpPr>
            <p:spPr>
              <a:xfrm rot="2700000">
                <a:off x="4435639" y="3031957"/>
                <a:ext cx="786063" cy="786063"/>
              </a:xfrm>
              <a:prstGeom prst="ellipse">
                <a:avLst/>
              </a:prstGeom>
              <a:solidFill>
                <a:schemeClr val="accent1"/>
              </a:solidFill>
              <a:ln cap="flat" cmpd="sng" w="28575">
                <a:solidFill>
                  <a:srgbClr val="8DA9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sp>
        <p:nvSpPr>
          <p:cNvPr id="952" name="Google Shape;952;p43"/>
          <p:cNvSpPr txBox="1"/>
          <p:nvPr/>
        </p:nvSpPr>
        <p:spPr>
          <a:xfrm>
            <a:off x="7413037" y="4532416"/>
            <a:ext cx="328616" cy="204671"/>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664C81"/>
              </a:buClr>
              <a:buSzPts val="1400"/>
              <a:buFont typeface="Helvetica Neue"/>
              <a:buNone/>
            </a:pPr>
            <a:r>
              <a:rPr b="0" i="0" lang="en-US" sz="1400" u="none" cap="none" strike="noStrike">
                <a:solidFill>
                  <a:srgbClr val="664C81"/>
                </a:solidFill>
                <a:latin typeface="Helvetica Neue"/>
                <a:ea typeface="Helvetica Neue"/>
                <a:cs typeface="Helvetica Neue"/>
                <a:sym typeface="Helvetica Neue"/>
              </a:rPr>
              <a:t>Dog</a:t>
            </a:r>
            <a:endParaRPr/>
          </a:p>
        </p:txBody>
      </p:sp>
      <p:sp>
        <p:nvSpPr>
          <p:cNvPr id="953" name="Google Shape;953;p43"/>
          <p:cNvSpPr txBox="1"/>
          <p:nvPr/>
        </p:nvSpPr>
        <p:spPr>
          <a:xfrm>
            <a:off x="7429080" y="5222423"/>
            <a:ext cx="278923" cy="204671"/>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664C81"/>
              </a:buClr>
              <a:buSzPts val="1400"/>
              <a:buFont typeface="Helvetica Neue"/>
              <a:buNone/>
            </a:pPr>
            <a:r>
              <a:rPr b="0" i="0" lang="en-US" sz="1400" u="none" cap="none" strike="noStrike">
                <a:solidFill>
                  <a:srgbClr val="664C81"/>
                </a:solidFill>
                <a:latin typeface="Helvetica Neue"/>
                <a:ea typeface="Helvetica Neue"/>
                <a:cs typeface="Helvetica Neue"/>
                <a:sym typeface="Helvetica Neue"/>
              </a:rPr>
              <a:t>Cat</a:t>
            </a:r>
            <a:endParaRPr/>
          </a:p>
        </p:txBody>
      </p:sp>
      <p:grpSp>
        <p:nvGrpSpPr>
          <p:cNvPr id="954" name="Google Shape;954;p43"/>
          <p:cNvGrpSpPr/>
          <p:nvPr/>
        </p:nvGrpSpPr>
        <p:grpSpPr>
          <a:xfrm>
            <a:off x="5221435" y="3629036"/>
            <a:ext cx="755927" cy="2606774"/>
            <a:chOff x="5221435" y="2631789"/>
            <a:chExt cx="755927" cy="2606774"/>
          </a:xfrm>
        </p:grpSpPr>
        <p:grpSp>
          <p:nvGrpSpPr>
            <p:cNvPr id="955" name="Google Shape;955;p43"/>
            <p:cNvGrpSpPr/>
            <p:nvPr/>
          </p:nvGrpSpPr>
          <p:grpSpPr>
            <a:xfrm>
              <a:off x="5221435" y="2631789"/>
              <a:ext cx="755927" cy="755926"/>
              <a:chOff x="4272840" y="2869159"/>
              <a:chExt cx="1111660" cy="1111660"/>
            </a:xfrm>
          </p:grpSpPr>
          <p:sp>
            <p:nvSpPr>
              <p:cNvPr id="956" name="Google Shape;956;p43"/>
              <p:cNvSpPr/>
              <p:nvPr/>
            </p:nvSpPr>
            <p:spPr>
              <a:xfrm>
                <a:off x="4435640" y="3031959"/>
                <a:ext cx="786062" cy="786062"/>
              </a:xfrm>
              <a:prstGeom prst="ellipse">
                <a:avLst/>
              </a:prstGeom>
              <a:solidFill>
                <a:srgbClr val="BBD6E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57" name="Google Shape;957;p43"/>
              <p:cNvSpPr/>
              <p:nvPr/>
            </p:nvSpPr>
            <p:spPr>
              <a:xfrm rot="2700000">
                <a:off x="4435639" y="3031958"/>
                <a:ext cx="786062" cy="786063"/>
              </a:xfrm>
              <a:prstGeom prst="ellipse">
                <a:avLst/>
              </a:prstGeom>
              <a:solidFill>
                <a:srgbClr val="BBD6EE"/>
              </a:solidFill>
              <a:ln cap="flat" cmpd="sng" w="28575">
                <a:solidFill>
                  <a:srgbClr val="9CC2E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958" name="Google Shape;958;p43"/>
            <p:cNvGrpSpPr/>
            <p:nvPr/>
          </p:nvGrpSpPr>
          <p:grpSpPr>
            <a:xfrm>
              <a:off x="5221436" y="3285638"/>
              <a:ext cx="755927" cy="755927"/>
              <a:chOff x="4272840" y="2869158"/>
              <a:chExt cx="1111661" cy="1111661"/>
            </a:xfrm>
          </p:grpSpPr>
          <p:sp>
            <p:nvSpPr>
              <p:cNvPr id="959" name="Google Shape;959;p43"/>
              <p:cNvSpPr/>
              <p:nvPr/>
            </p:nvSpPr>
            <p:spPr>
              <a:xfrm>
                <a:off x="4435642" y="3031958"/>
                <a:ext cx="786063" cy="786063"/>
              </a:xfrm>
              <a:prstGeom prst="ellipse">
                <a:avLst/>
              </a:prstGeom>
              <a:solidFill>
                <a:srgbClr val="BBD6E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60" name="Google Shape;960;p43"/>
              <p:cNvSpPr/>
              <p:nvPr/>
            </p:nvSpPr>
            <p:spPr>
              <a:xfrm rot="2700000">
                <a:off x="4435639" y="3031957"/>
                <a:ext cx="786063" cy="786063"/>
              </a:xfrm>
              <a:prstGeom prst="ellipse">
                <a:avLst/>
              </a:prstGeom>
              <a:solidFill>
                <a:srgbClr val="BBD6EE"/>
              </a:solidFill>
              <a:ln cap="flat" cmpd="sng" w="28575">
                <a:solidFill>
                  <a:srgbClr val="9CC2E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grpSp>
          <p:nvGrpSpPr>
            <p:cNvPr id="961" name="Google Shape;961;p43"/>
            <p:cNvGrpSpPr/>
            <p:nvPr/>
          </p:nvGrpSpPr>
          <p:grpSpPr>
            <a:xfrm>
              <a:off x="5221436" y="3939488"/>
              <a:ext cx="755927" cy="755927"/>
              <a:chOff x="4272840" y="2869158"/>
              <a:chExt cx="1111661" cy="1111661"/>
            </a:xfrm>
          </p:grpSpPr>
          <p:sp>
            <p:nvSpPr>
              <p:cNvPr id="962" name="Google Shape;962;p43"/>
              <p:cNvSpPr/>
              <p:nvPr/>
            </p:nvSpPr>
            <p:spPr>
              <a:xfrm rot="2700000">
                <a:off x="4435639" y="3031957"/>
                <a:ext cx="786063" cy="786063"/>
              </a:xfrm>
              <a:prstGeom prst="ellipse">
                <a:avLst/>
              </a:prstGeom>
              <a:solidFill>
                <a:srgbClr val="BBD6E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63" name="Google Shape;963;p43"/>
              <p:cNvSpPr/>
              <p:nvPr/>
            </p:nvSpPr>
            <p:spPr>
              <a:xfrm>
                <a:off x="4435642" y="3031958"/>
                <a:ext cx="786063" cy="786063"/>
              </a:xfrm>
              <a:prstGeom prst="ellipse">
                <a:avLst/>
              </a:prstGeom>
              <a:solidFill>
                <a:srgbClr val="BBD6EE"/>
              </a:solidFill>
              <a:ln cap="flat" cmpd="sng" w="28575">
                <a:solidFill>
                  <a:srgbClr val="9CC2E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sp>
          <p:nvSpPr>
            <p:cNvPr id="964" name="Google Shape;964;p43"/>
            <p:cNvSpPr/>
            <p:nvPr/>
          </p:nvSpPr>
          <p:spPr>
            <a:xfrm>
              <a:off x="5332136" y="4704042"/>
              <a:ext cx="534521" cy="534521"/>
            </a:xfrm>
            <a:prstGeom prst="ellipse">
              <a:avLst/>
            </a:prstGeom>
            <a:solidFill>
              <a:srgbClr val="BBD6EE"/>
            </a:solidFill>
            <a:ln cap="flat" cmpd="sng" w="28575">
              <a:solidFill>
                <a:srgbClr val="9CC2E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cxnSp>
        <p:nvCxnSpPr>
          <p:cNvPr id="965" name="Google Shape;965;p43"/>
          <p:cNvCxnSpPr/>
          <p:nvPr/>
        </p:nvCxnSpPr>
        <p:spPr>
          <a:xfrm rot="10800000">
            <a:off x="1410784" y="4340854"/>
            <a:ext cx="1062522" cy="652792"/>
          </a:xfrm>
          <a:prstGeom prst="straightConnector1">
            <a:avLst/>
          </a:prstGeom>
          <a:noFill/>
          <a:ln cap="rnd" cmpd="sng" w="12700">
            <a:solidFill>
              <a:schemeClr val="accent6"/>
            </a:solidFill>
            <a:prstDash val="solid"/>
            <a:miter lim="800000"/>
            <a:headEnd len="sm" w="sm" type="none"/>
            <a:tailEnd len="sm" w="sm" type="none"/>
          </a:ln>
        </p:spPr>
      </p:cxnSp>
      <p:cxnSp>
        <p:nvCxnSpPr>
          <p:cNvPr id="966" name="Google Shape;966;p43"/>
          <p:cNvCxnSpPr/>
          <p:nvPr/>
        </p:nvCxnSpPr>
        <p:spPr>
          <a:xfrm flipH="1">
            <a:off x="1410784" y="4993646"/>
            <a:ext cx="1062522" cy="653849"/>
          </a:xfrm>
          <a:prstGeom prst="straightConnector1">
            <a:avLst/>
          </a:prstGeom>
          <a:noFill/>
          <a:ln cap="rnd" cmpd="sng" w="12700">
            <a:solidFill>
              <a:schemeClr val="accent6"/>
            </a:solidFill>
            <a:prstDash val="solid"/>
            <a:miter lim="800000"/>
            <a:headEnd len="sm" w="sm" type="none"/>
            <a:tailEnd len="sm" w="sm" type="none"/>
          </a:ln>
        </p:spPr>
      </p:cxnSp>
      <p:cxnSp>
        <p:nvCxnSpPr>
          <p:cNvPr id="967" name="Google Shape;967;p43"/>
          <p:cNvCxnSpPr/>
          <p:nvPr/>
        </p:nvCxnSpPr>
        <p:spPr>
          <a:xfrm flipH="1">
            <a:off x="1820636" y="4339792"/>
            <a:ext cx="652668" cy="363467"/>
          </a:xfrm>
          <a:prstGeom prst="straightConnector1">
            <a:avLst/>
          </a:prstGeom>
          <a:noFill/>
          <a:ln cap="rnd" cmpd="sng" w="12700">
            <a:solidFill>
              <a:schemeClr val="accent6"/>
            </a:solidFill>
            <a:prstDash val="solid"/>
            <a:miter lim="800000"/>
            <a:headEnd len="sm" w="sm" type="none"/>
            <a:tailEnd len="sm" w="sm" type="none"/>
          </a:ln>
        </p:spPr>
      </p:cxnSp>
      <p:cxnSp>
        <p:nvCxnSpPr>
          <p:cNvPr id="968" name="Google Shape;968;p43"/>
          <p:cNvCxnSpPr/>
          <p:nvPr/>
        </p:nvCxnSpPr>
        <p:spPr>
          <a:xfrm flipH="1">
            <a:off x="1845676" y="4339792"/>
            <a:ext cx="627628" cy="799297"/>
          </a:xfrm>
          <a:prstGeom prst="straightConnector1">
            <a:avLst/>
          </a:prstGeom>
          <a:noFill/>
          <a:ln cap="rnd" cmpd="sng" w="12700">
            <a:solidFill>
              <a:schemeClr val="accent6"/>
            </a:solidFill>
            <a:prstDash val="solid"/>
            <a:miter lim="800000"/>
            <a:headEnd len="sm" w="sm" type="none"/>
            <a:tailEnd len="sm" w="sm" type="none"/>
          </a:ln>
        </p:spPr>
      </p:cxnSp>
      <p:cxnSp>
        <p:nvCxnSpPr>
          <p:cNvPr id="969" name="Google Shape;969;p43"/>
          <p:cNvCxnSpPr/>
          <p:nvPr/>
        </p:nvCxnSpPr>
        <p:spPr>
          <a:xfrm rot="10800000">
            <a:off x="1837196" y="4710916"/>
            <a:ext cx="636110" cy="282730"/>
          </a:xfrm>
          <a:prstGeom prst="straightConnector1">
            <a:avLst/>
          </a:prstGeom>
          <a:noFill/>
          <a:ln cap="rnd" cmpd="sng" w="12700">
            <a:solidFill>
              <a:schemeClr val="accent6"/>
            </a:solidFill>
            <a:prstDash val="solid"/>
            <a:miter lim="800000"/>
            <a:headEnd len="sm" w="sm" type="none"/>
            <a:tailEnd len="sm" w="sm" type="none"/>
          </a:ln>
        </p:spPr>
      </p:cxnSp>
      <p:cxnSp>
        <p:nvCxnSpPr>
          <p:cNvPr id="970" name="Google Shape;970;p43"/>
          <p:cNvCxnSpPr/>
          <p:nvPr/>
        </p:nvCxnSpPr>
        <p:spPr>
          <a:xfrm flipH="1">
            <a:off x="1845666" y="4993646"/>
            <a:ext cx="627640" cy="141562"/>
          </a:xfrm>
          <a:prstGeom prst="straightConnector1">
            <a:avLst/>
          </a:prstGeom>
          <a:noFill/>
          <a:ln cap="rnd" cmpd="sng" w="12700">
            <a:solidFill>
              <a:schemeClr val="accent6"/>
            </a:solidFill>
            <a:prstDash val="solid"/>
            <a:miter lim="800000"/>
            <a:headEnd len="sm" w="sm" type="none"/>
            <a:tailEnd len="sm" w="sm" type="none"/>
          </a:ln>
        </p:spPr>
      </p:cxnSp>
      <p:cxnSp>
        <p:nvCxnSpPr>
          <p:cNvPr id="971" name="Google Shape;971;p43"/>
          <p:cNvCxnSpPr/>
          <p:nvPr/>
        </p:nvCxnSpPr>
        <p:spPr>
          <a:xfrm rot="10800000">
            <a:off x="1824916" y="4707796"/>
            <a:ext cx="648390" cy="939700"/>
          </a:xfrm>
          <a:prstGeom prst="straightConnector1">
            <a:avLst/>
          </a:prstGeom>
          <a:noFill/>
          <a:ln cap="rnd" cmpd="sng" w="12700">
            <a:solidFill>
              <a:schemeClr val="accent6"/>
            </a:solidFill>
            <a:prstDash val="solid"/>
            <a:miter lim="800000"/>
            <a:headEnd len="sm" w="sm" type="none"/>
            <a:tailEnd len="sm" w="sm" type="none"/>
          </a:ln>
        </p:spPr>
      </p:cxnSp>
      <p:cxnSp>
        <p:nvCxnSpPr>
          <p:cNvPr id="972" name="Google Shape;972;p43"/>
          <p:cNvCxnSpPr/>
          <p:nvPr/>
        </p:nvCxnSpPr>
        <p:spPr>
          <a:xfrm rot="10800000">
            <a:off x="1845676" y="5139092"/>
            <a:ext cx="627630" cy="508404"/>
          </a:xfrm>
          <a:prstGeom prst="straightConnector1">
            <a:avLst/>
          </a:prstGeom>
          <a:noFill/>
          <a:ln cap="rnd" cmpd="sng" w="12700">
            <a:solidFill>
              <a:schemeClr val="accent6"/>
            </a:solidFill>
            <a:prstDash val="solid"/>
            <a:miter lim="800000"/>
            <a:headEnd len="sm" w="sm" type="none"/>
            <a:tailEnd len="sm" w="sm" type="none"/>
          </a:ln>
        </p:spPr>
      </p:cxnSp>
      <p:grpSp>
        <p:nvGrpSpPr>
          <p:cNvPr id="973" name="Google Shape;973;p43"/>
          <p:cNvGrpSpPr/>
          <p:nvPr/>
        </p:nvGrpSpPr>
        <p:grpSpPr>
          <a:xfrm>
            <a:off x="1410784" y="4340853"/>
            <a:ext cx="1062522" cy="1307704"/>
            <a:chOff x="1322433" y="4146415"/>
            <a:chExt cx="1062522" cy="1307704"/>
          </a:xfrm>
        </p:grpSpPr>
        <p:cxnSp>
          <p:nvCxnSpPr>
            <p:cNvPr id="974" name="Google Shape;974;p43"/>
            <p:cNvCxnSpPr/>
            <p:nvPr/>
          </p:nvCxnSpPr>
          <p:spPr>
            <a:xfrm rot="10800000">
              <a:off x="1322433" y="4147477"/>
              <a:ext cx="1062522" cy="652792"/>
            </a:xfrm>
            <a:prstGeom prst="straightConnector1">
              <a:avLst/>
            </a:prstGeom>
            <a:noFill/>
            <a:ln cap="rnd" cmpd="sng" w="12700">
              <a:solidFill>
                <a:schemeClr val="accent6"/>
              </a:solidFill>
              <a:prstDash val="solid"/>
              <a:miter lim="800000"/>
              <a:headEnd len="sm" w="sm" type="none"/>
              <a:tailEnd len="sm" w="sm" type="none"/>
            </a:ln>
          </p:spPr>
        </p:cxnSp>
        <p:cxnSp>
          <p:nvCxnSpPr>
            <p:cNvPr id="975" name="Google Shape;975;p43"/>
            <p:cNvCxnSpPr/>
            <p:nvPr/>
          </p:nvCxnSpPr>
          <p:spPr>
            <a:xfrm flipH="1">
              <a:off x="1322433" y="4800269"/>
              <a:ext cx="1062522" cy="653849"/>
            </a:xfrm>
            <a:prstGeom prst="straightConnector1">
              <a:avLst/>
            </a:prstGeom>
            <a:noFill/>
            <a:ln cap="rnd" cmpd="sng" w="12700">
              <a:solidFill>
                <a:schemeClr val="accent6"/>
              </a:solidFill>
              <a:prstDash val="solid"/>
              <a:miter lim="800000"/>
              <a:headEnd len="sm" w="sm" type="none"/>
              <a:tailEnd len="sm" w="sm" type="none"/>
            </a:ln>
          </p:spPr>
        </p:cxnSp>
        <p:cxnSp>
          <p:nvCxnSpPr>
            <p:cNvPr id="976" name="Google Shape;976;p43"/>
            <p:cNvCxnSpPr/>
            <p:nvPr/>
          </p:nvCxnSpPr>
          <p:spPr>
            <a:xfrm flipH="1">
              <a:off x="1732285" y="4146415"/>
              <a:ext cx="652668" cy="363467"/>
            </a:xfrm>
            <a:prstGeom prst="straightConnector1">
              <a:avLst/>
            </a:prstGeom>
            <a:noFill/>
            <a:ln cap="rnd" cmpd="sng" w="12700">
              <a:solidFill>
                <a:schemeClr val="accent6"/>
              </a:solidFill>
              <a:prstDash val="solid"/>
              <a:miter lim="800000"/>
              <a:headEnd len="sm" w="sm" type="none"/>
              <a:tailEnd len="sm" w="sm" type="none"/>
            </a:ln>
          </p:spPr>
        </p:cxnSp>
        <p:cxnSp>
          <p:nvCxnSpPr>
            <p:cNvPr id="977" name="Google Shape;977;p43"/>
            <p:cNvCxnSpPr/>
            <p:nvPr/>
          </p:nvCxnSpPr>
          <p:spPr>
            <a:xfrm flipH="1">
              <a:off x="1757325" y="4146415"/>
              <a:ext cx="627628" cy="799297"/>
            </a:xfrm>
            <a:prstGeom prst="straightConnector1">
              <a:avLst/>
            </a:prstGeom>
            <a:noFill/>
            <a:ln cap="rnd" cmpd="sng" w="12700">
              <a:solidFill>
                <a:schemeClr val="accent6"/>
              </a:solidFill>
              <a:prstDash val="solid"/>
              <a:miter lim="800000"/>
              <a:headEnd len="sm" w="sm" type="none"/>
              <a:tailEnd len="sm" w="sm" type="none"/>
            </a:ln>
          </p:spPr>
        </p:cxnSp>
        <p:cxnSp>
          <p:nvCxnSpPr>
            <p:cNvPr id="978" name="Google Shape;978;p43"/>
            <p:cNvCxnSpPr/>
            <p:nvPr/>
          </p:nvCxnSpPr>
          <p:spPr>
            <a:xfrm rot="10800000">
              <a:off x="1748845" y="4517539"/>
              <a:ext cx="636110" cy="282730"/>
            </a:xfrm>
            <a:prstGeom prst="straightConnector1">
              <a:avLst/>
            </a:prstGeom>
            <a:noFill/>
            <a:ln cap="rnd" cmpd="sng" w="12700">
              <a:solidFill>
                <a:schemeClr val="accent6"/>
              </a:solidFill>
              <a:prstDash val="solid"/>
              <a:miter lim="800000"/>
              <a:headEnd len="sm" w="sm" type="none"/>
              <a:tailEnd len="sm" w="sm" type="none"/>
            </a:ln>
          </p:spPr>
        </p:cxnSp>
        <p:cxnSp>
          <p:nvCxnSpPr>
            <p:cNvPr id="979" name="Google Shape;979;p43"/>
            <p:cNvCxnSpPr/>
            <p:nvPr/>
          </p:nvCxnSpPr>
          <p:spPr>
            <a:xfrm flipH="1">
              <a:off x="1757315" y="4800269"/>
              <a:ext cx="627640" cy="141562"/>
            </a:xfrm>
            <a:prstGeom prst="straightConnector1">
              <a:avLst/>
            </a:prstGeom>
            <a:noFill/>
            <a:ln cap="rnd" cmpd="sng" w="12700">
              <a:solidFill>
                <a:schemeClr val="accent6"/>
              </a:solidFill>
              <a:prstDash val="solid"/>
              <a:miter lim="800000"/>
              <a:headEnd len="sm" w="sm" type="none"/>
              <a:tailEnd len="sm" w="sm" type="none"/>
            </a:ln>
          </p:spPr>
        </p:cxnSp>
        <p:cxnSp>
          <p:nvCxnSpPr>
            <p:cNvPr id="980" name="Google Shape;980;p43"/>
            <p:cNvCxnSpPr/>
            <p:nvPr/>
          </p:nvCxnSpPr>
          <p:spPr>
            <a:xfrm rot="10800000">
              <a:off x="1736565" y="4514419"/>
              <a:ext cx="648390" cy="939700"/>
            </a:xfrm>
            <a:prstGeom prst="straightConnector1">
              <a:avLst/>
            </a:prstGeom>
            <a:noFill/>
            <a:ln cap="rnd" cmpd="sng" w="12700">
              <a:solidFill>
                <a:schemeClr val="accent6"/>
              </a:solidFill>
              <a:prstDash val="solid"/>
              <a:miter lim="800000"/>
              <a:headEnd len="sm" w="sm" type="none"/>
              <a:tailEnd len="sm" w="sm" type="none"/>
            </a:ln>
          </p:spPr>
        </p:cxnSp>
        <p:cxnSp>
          <p:nvCxnSpPr>
            <p:cNvPr id="981" name="Google Shape;981;p43"/>
            <p:cNvCxnSpPr/>
            <p:nvPr/>
          </p:nvCxnSpPr>
          <p:spPr>
            <a:xfrm rot="10800000">
              <a:off x="1757325" y="4945715"/>
              <a:ext cx="627630" cy="508404"/>
            </a:xfrm>
            <a:prstGeom prst="straightConnector1">
              <a:avLst/>
            </a:prstGeom>
            <a:noFill/>
            <a:ln cap="rnd" cmpd="sng" w="12700">
              <a:solidFill>
                <a:schemeClr val="accent6"/>
              </a:solidFill>
              <a:prstDash val="solid"/>
              <a:miter lim="800000"/>
              <a:headEnd len="sm" w="sm" type="none"/>
              <a:tailEnd len="sm" w="sm" type="none"/>
            </a:ln>
          </p:spPr>
        </p:cxnSp>
      </p:grpSp>
      <p:sp>
        <p:nvSpPr>
          <p:cNvPr id="982" name="Google Shape;982;p43"/>
          <p:cNvSpPr/>
          <p:nvPr/>
        </p:nvSpPr>
        <p:spPr>
          <a:xfrm>
            <a:off x="510478" y="4307357"/>
            <a:ext cx="1360836" cy="1360836"/>
          </a:xfrm>
          <a:prstGeom prst="ellipse">
            <a:avLst/>
          </a:prstGeom>
          <a:solidFill>
            <a:schemeClr val="lt1"/>
          </a:solidFill>
          <a:ln cap="flat" cmpd="sng" w="381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pic>
        <p:nvPicPr>
          <p:cNvPr id="983" name="Google Shape;983;p43"/>
          <p:cNvPicPr preferRelativeResize="0"/>
          <p:nvPr/>
        </p:nvPicPr>
        <p:blipFill rotWithShape="1">
          <a:blip r:embed="rId3">
            <a:alphaModFix/>
          </a:blip>
          <a:srcRect b="0" l="0" r="0" t="0"/>
          <a:stretch/>
        </p:blipFill>
        <p:spPr>
          <a:xfrm>
            <a:off x="812730" y="4518587"/>
            <a:ext cx="798232" cy="946827"/>
          </a:xfrm>
          <a:prstGeom prst="rect">
            <a:avLst/>
          </a:prstGeom>
          <a:noFill/>
          <a:ln>
            <a:noFill/>
          </a:ln>
        </p:spPr>
      </p:pic>
      <p:sp>
        <p:nvSpPr>
          <p:cNvPr id="984" name="Google Shape;984;p43"/>
          <p:cNvSpPr txBox="1"/>
          <p:nvPr/>
        </p:nvSpPr>
        <p:spPr>
          <a:xfrm>
            <a:off x="730093" y="5790155"/>
            <a:ext cx="1001877" cy="204671"/>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4A5A75"/>
              </a:buClr>
              <a:buSzPts val="1400"/>
              <a:buFont typeface="Helvetica Neue"/>
              <a:buNone/>
            </a:pPr>
            <a:r>
              <a:rPr b="0" i="0" lang="en-US" sz="1400" u="none" cap="none" strike="noStrike">
                <a:solidFill>
                  <a:srgbClr val="4A5A75"/>
                </a:solidFill>
                <a:latin typeface="Helvetica Neue"/>
                <a:ea typeface="Helvetica Neue"/>
                <a:cs typeface="Helvetica Neue"/>
                <a:sym typeface="Helvetica Neue"/>
              </a:rPr>
              <a:t>Add data (X)</a:t>
            </a:r>
            <a:endParaRPr/>
          </a:p>
        </p:txBody>
      </p:sp>
      <p:sp>
        <p:nvSpPr>
          <p:cNvPr id="985" name="Google Shape;985;p43"/>
          <p:cNvSpPr txBox="1"/>
          <p:nvPr/>
        </p:nvSpPr>
        <p:spPr>
          <a:xfrm>
            <a:off x="4851357" y="3743121"/>
            <a:ext cx="197170" cy="204671"/>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4A5A75"/>
              </a:buClr>
              <a:buSzPts val="1400"/>
              <a:buFont typeface="Helvetica Neue"/>
              <a:buNone/>
            </a:pPr>
            <a:r>
              <a:rPr b="0" i="0" lang="en-US" sz="1400" u="none" cap="none" strike="noStrike">
                <a:solidFill>
                  <a:srgbClr val="4A5A75"/>
                </a:solidFill>
                <a:latin typeface="Helvetica Neue"/>
                <a:ea typeface="Helvetica Neue"/>
                <a:cs typeface="Helvetica Neue"/>
                <a:sym typeface="Helvetica Neue"/>
              </a:rPr>
              <a:t>w</a:t>
            </a:r>
            <a:r>
              <a:rPr b="0" baseline="-25000" i="0" lang="en-US" sz="1400" u="none" cap="none" strike="noStrike">
                <a:solidFill>
                  <a:srgbClr val="4A5A75"/>
                </a:solidFill>
                <a:latin typeface="Helvetica Neue"/>
                <a:ea typeface="Helvetica Neue"/>
                <a:cs typeface="Helvetica Neue"/>
                <a:sym typeface="Helvetica Neue"/>
              </a:rPr>
              <a:t>1</a:t>
            </a:r>
            <a:endParaRPr b="0" i="0" sz="1400" u="none" cap="none" strike="noStrike">
              <a:solidFill>
                <a:srgbClr val="4A5A75"/>
              </a:solidFill>
              <a:latin typeface="Helvetica Neue"/>
              <a:ea typeface="Helvetica Neue"/>
              <a:cs typeface="Helvetica Neue"/>
              <a:sym typeface="Helvetica Neue"/>
            </a:endParaRPr>
          </a:p>
        </p:txBody>
      </p:sp>
      <p:sp>
        <p:nvSpPr>
          <p:cNvPr id="986" name="Google Shape;986;p43"/>
          <p:cNvSpPr txBox="1"/>
          <p:nvPr/>
        </p:nvSpPr>
        <p:spPr>
          <a:xfrm>
            <a:off x="6357759" y="4046789"/>
            <a:ext cx="197170" cy="204671"/>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4A5A75"/>
              </a:buClr>
              <a:buSzPts val="1400"/>
              <a:buFont typeface="Helvetica Neue"/>
              <a:buNone/>
            </a:pPr>
            <a:r>
              <a:rPr b="0" i="0" lang="en-US" sz="1400" u="none" cap="none" strike="noStrike">
                <a:solidFill>
                  <a:srgbClr val="4A5A75"/>
                </a:solidFill>
                <a:latin typeface="Helvetica Neue"/>
                <a:ea typeface="Helvetica Neue"/>
                <a:cs typeface="Helvetica Neue"/>
                <a:sym typeface="Helvetica Neue"/>
              </a:rPr>
              <a:t>w</a:t>
            </a:r>
            <a:r>
              <a:rPr b="0" baseline="-25000" i="0" lang="en-US" sz="1400" u="none" cap="none" strike="noStrike">
                <a:solidFill>
                  <a:srgbClr val="4A5A75"/>
                </a:solidFill>
                <a:latin typeface="Helvetica Neue"/>
                <a:ea typeface="Helvetica Neue"/>
                <a:cs typeface="Helvetica Neue"/>
                <a:sym typeface="Helvetica Neue"/>
              </a:rPr>
              <a:t>2</a:t>
            </a:r>
            <a:endParaRPr b="0" i="0" sz="1400" u="none" cap="none" strike="noStrike">
              <a:solidFill>
                <a:srgbClr val="4A5A75"/>
              </a:solidFill>
              <a:latin typeface="Helvetica Neue"/>
              <a:ea typeface="Helvetica Neue"/>
              <a:cs typeface="Helvetica Neue"/>
              <a:sym typeface="Helvetica Neue"/>
            </a:endParaRPr>
          </a:p>
        </p:txBody>
      </p:sp>
      <p:grpSp>
        <p:nvGrpSpPr>
          <p:cNvPr id="987" name="Google Shape;987;p43"/>
          <p:cNvGrpSpPr/>
          <p:nvPr/>
        </p:nvGrpSpPr>
        <p:grpSpPr>
          <a:xfrm>
            <a:off x="5384058" y="5714226"/>
            <a:ext cx="2437244" cy="938289"/>
            <a:chOff x="6824126" y="5614248"/>
            <a:chExt cx="2437244" cy="938289"/>
          </a:xfrm>
        </p:grpSpPr>
        <p:sp>
          <p:nvSpPr>
            <p:cNvPr id="988" name="Google Shape;988;p43"/>
            <p:cNvSpPr txBox="1"/>
            <p:nvPr/>
          </p:nvSpPr>
          <p:spPr>
            <a:xfrm>
              <a:off x="7797827" y="5938523"/>
              <a:ext cx="1463542" cy="614014"/>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rgbClr val="C55A11"/>
                </a:buClr>
                <a:buSzPts val="1400"/>
                <a:buFont typeface="Helvetica Neue"/>
                <a:buNone/>
              </a:pPr>
              <a:r>
                <a:rPr b="0" i="0" lang="en-US" sz="1400" u="none" cap="none" strike="noStrike">
                  <a:solidFill>
                    <a:srgbClr val="C55A11"/>
                  </a:solidFill>
                  <a:latin typeface="Helvetica Neue"/>
                  <a:ea typeface="Helvetica Neue"/>
                  <a:cs typeface="Helvetica Neue"/>
                  <a:sym typeface="Helvetica Neue"/>
                </a:rPr>
                <a:t>Prune activations</a:t>
              </a:r>
              <a:br>
                <a:rPr b="0" i="0" lang="en-US" sz="1400" u="none" cap="none" strike="noStrike">
                  <a:solidFill>
                    <a:srgbClr val="C55A11"/>
                  </a:solidFill>
                  <a:latin typeface="Helvetica Neue"/>
                  <a:ea typeface="Helvetica Neue"/>
                  <a:cs typeface="Helvetica Neue"/>
                  <a:sym typeface="Helvetica Neue"/>
                </a:rPr>
              </a:br>
              <a:r>
                <a:rPr b="0" i="0" lang="en-US" sz="1400" u="none" cap="none" strike="noStrike">
                  <a:solidFill>
                    <a:srgbClr val="C55A11"/>
                  </a:solidFill>
                  <a:latin typeface="Helvetica Neue"/>
                  <a:ea typeface="Helvetica Neue"/>
                  <a:cs typeface="Helvetica Neue"/>
                  <a:sym typeface="Helvetica Neue"/>
                </a:rPr>
                <a:t>(similar method as</a:t>
              </a:r>
              <a:br>
                <a:rPr b="0" i="0" lang="en-US" sz="1400" u="none" cap="none" strike="noStrike">
                  <a:solidFill>
                    <a:srgbClr val="C55A11"/>
                  </a:solidFill>
                  <a:latin typeface="Helvetica Neue"/>
                  <a:ea typeface="Helvetica Neue"/>
                  <a:cs typeface="Helvetica Neue"/>
                  <a:sym typeface="Helvetica Neue"/>
                </a:rPr>
              </a:br>
              <a:r>
                <a:rPr b="0" i="0" lang="en-US" sz="1400" u="none" cap="none" strike="noStrike">
                  <a:solidFill>
                    <a:srgbClr val="C55A11"/>
                  </a:solidFill>
                  <a:latin typeface="Helvetica Neue"/>
                  <a:ea typeface="Helvetica Neue"/>
                  <a:cs typeface="Helvetica Neue"/>
                  <a:sym typeface="Helvetica Neue"/>
                </a:rPr>
                <a:t>quantization)</a:t>
              </a:r>
              <a:endParaRPr/>
            </a:p>
          </p:txBody>
        </p:sp>
        <p:sp>
          <p:nvSpPr>
            <p:cNvPr id="989" name="Google Shape;989;p43"/>
            <p:cNvSpPr/>
            <p:nvPr/>
          </p:nvSpPr>
          <p:spPr>
            <a:xfrm>
              <a:off x="6824126" y="5614248"/>
              <a:ext cx="425116"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55A11"/>
                </a:buClr>
                <a:buSzPts val="2800"/>
                <a:buFont typeface="Helvetica Neue"/>
                <a:buNone/>
              </a:pPr>
              <a:r>
                <a:rPr b="1" i="0" lang="en-US" sz="2800" u="none" cap="none" strike="noStrike">
                  <a:solidFill>
                    <a:srgbClr val="C55A11"/>
                  </a:solidFill>
                  <a:latin typeface="Helvetica Neue"/>
                  <a:ea typeface="Helvetica Neue"/>
                  <a:cs typeface="Helvetica Neue"/>
                  <a:sym typeface="Helvetica Neue"/>
                </a:rPr>
                <a:t>X</a:t>
              </a:r>
              <a:endParaRPr/>
            </a:p>
          </p:txBody>
        </p:sp>
      </p:grpSp>
      <p:grpSp>
        <p:nvGrpSpPr>
          <p:cNvPr id="990" name="Google Shape;990;p43"/>
          <p:cNvGrpSpPr/>
          <p:nvPr/>
        </p:nvGrpSpPr>
        <p:grpSpPr>
          <a:xfrm>
            <a:off x="5962398" y="3454369"/>
            <a:ext cx="1914604" cy="1210086"/>
            <a:chOff x="6024849" y="3236693"/>
            <a:chExt cx="1914604" cy="1210086"/>
          </a:xfrm>
        </p:grpSpPr>
        <p:sp>
          <p:nvSpPr>
            <p:cNvPr id="991" name="Google Shape;991;p43"/>
            <p:cNvSpPr txBox="1"/>
            <p:nvPr/>
          </p:nvSpPr>
          <p:spPr>
            <a:xfrm>
              <a:off x="6206752" y="3236693"/>
              <a:ext cx="1732701" cy="409343"/>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rgbClr val="C55A11"/>
                </a:buClr>
                <a:buSzPts val="1400"/>
                <a:buFont typeface="Helvetica Neue"/>
                <a:buNone/>
              </a:pPr>
              <a:r>
                <a:rPr b="0" i="0" lang="en-US" sz="1400" u="none" cap="none" strike="noStrike">
                  <a:solidFill>
                    <a:srgbClr val="C55A11"/>
                  </a:solidFill>
                  <a:latin typeface="Helvetica Neue"/>
                  <a:ea typeface="Helvetica Neue"/>
                  <a:cs typeface="Helvetica Neue"/>
                  <a:sym typeface="Helvetica Neue"/>
                </a:rPr>
                <a:t>Quantize weights</a:t>
              </a:r>
              <a:br>
                <a:rPr b="0" i="0" lang="en-US" sz="1400" u="none" cap="none" strike="noStrike">
                  <a:solidFill>
                    <a:srgbClr val="C55A11"/>
                  </a:solidFill>
                  <a:latin typeface="Helvetica Neue"/>
                  <a:ea typeface="Helvetica Neue"/>
                  <a:cs typeface="Helvetica Neue"/>
                  <a:sym typeface="Helvetica Neue"/>
                </a:rPr>
              </a:br>
              <a:r>
                <a:rPr b="0" i="0" lang="en-US" sz="1400" u="none" cap="none" strike="noStrike">
                  <a:solidFill>
                    <a:srgbClr val="C55A11"/>
                  </a:solidFill>
                  <a:latin typeface="Helvetica Neue"/>
                  <a:ea typeface="Helvetica Neue"/>
                  <a:cs typeface="Helvetica Neue"/>
                  <a:sym typeface="Helvetica Neue"/>
                </a:rPr>
                <a:t>(or even remove)</a:t>
              </a:r>
              <a:endParaRPr/>
            </a:p>
          </p:txBody>
        </p:sp>
        <p:cxnSp>
          <p:nvCxnSpPr>
            <p:cNvPr id="992" name="Google Shape;992;p43"/>
            <p:cNvCxnSpPr/>
            <p:nvPr/>
          </p:nvCxnSpPr>
          <p:spPr>
            <a:xfrm>
              <a:off x="6024849" y="3863971"/>
              <a:ext cx="840229" cy="582808"/>
            </a:xfrm>
            <a:prstGeom prst="straightConnector1">
              <a:avLst/>
            </a:prstGeom>
            <a:noFill/>
            <a:ln cap="rnd" cmpd="sng" w="38100">
              <a:solidFill>
                <a:srgbClr val="C55A11"/>
              </a:solidFill>
              <a:prstDash val="dash"/>
              <a:miter lim="800000"/>
              <a:headEnd len="sm" w="sm" type="none"/>
              <a:tailEnd len="sm" w="sm" type="none"/>
            </a:ln>
          </p:spPr>
        </p:cxnSp>
      </p:grpSp>
      <p:grpSp>
        <p:nvGrpSpPr>
          <p:cNvPr id="993" name="Google Shape;993;p43"/>
          <p:cNvGrpSpPr/>
          <p:nvPr/>
        </p:nvGrpSpPr>
        <p:grpSpPr>
          <a:xfrm>
            <a:off x="262323" y="837274"/>
            <a:ext cx="4959110" cy="2447484"/>
            <a:chOff x="6597118" y="185612"/>
            <a:chExt cx="6525544" cy="3220571"/>
          </a:xfrm>
        </p:grpSpPr>
        <p:grpSp>
          <p:nvGrpSpPr>
            <p:cNvPr id="994" name="Google Shape;994;p43"/>
            <p:cNvGrpSpPr/>
            <p:nvPr/>
          </p:nvGrpSpPr>
          <p:grpSpPr>
            <a:xfrm>
              <a:off x="6597118" y="185612"/>
              <a:ext cx="3233459" cy="3220571"/>
              <a:chOff x="6597118" y="185612"/>
              <a:chExt cx="3233459" cy="3220571"/>
            </a:xfrm>
          </p:grpSpPr>
          <p:sp>
            <p:nvSpPr>
              <p:cNvPr id="995" name="Google Shape;995;p43"/>
              <p:cNvSpPr/>
              <p:nvPr/>
            </p:nvSpPr>
            <p:spPr>
              <a:xfrm rot="2750303">
                <a:off x="7228503" y="499154"/>
                <a:ext cx="1970689" cy="2593488"/>
              </a:xfrm>
              <a:prstGeom prst="ellipse">
                <a:avLst/>
              </a:prstGeom>
              <a:noFill/>
              <a:ln cap="flat" cmpd="sng" w="10775">
                <a:solidFill>
                  <a:srgbClr val="6AB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96" name="Google Shape;996;p43"/>
              <p:cNvSpPr/>
              <p:nvPr/>
            </p:nvSpPr>
            <p:spPr>
              <a:xfrm rot="2750303">
                <a:off x="7851850" y="1210381"/>
                <a:ext cx="712330" cy="1101901"/>
              </a:xfrm>
              <a:prstGeom prst="ellipse">
                <a:avLst/>
              </a:prstGeom>
              <a:noFill/>
              <a:ln cap="flat" cmpd="sng" w="10775">
                <a:solidFill>
                  <a:srgbClr val="6AB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997" name="Google Shape;997;p43"/>
              <p:cNvSpPr/>
              <p:nvPr/>
            </p:nvSpPr>
            <p:spPr>
              <a:xfrm rot="2750303">
                <a:off x="7534926" y="842034"/>
                <a:ext cx="1300291" cy="1862626"/>
              </a:xfrm>
              <a:prstGeom prst="ellipse">
                <a:avLst/>
              </a:prstGeom>
              <a:noFill/>
              <a:ln cap="flat" cmpd="sng" w="10775">
                <a:solidFill>
                  <a:srgbClr val="6AB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sp>
          <p:nvSpPr>
            <p:cNvPr id="998" name="Google Shape;998;p43"/>
            <p:cNvSpPr txBox="1"/>
            <p:nvPr/>
          </p:nvSpPr>
          <p:spPr>
            <a:xfrm>
              <a:off x="9074832" y="390651"/>
              <a:ext cx="4047830" cy="26932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488B76"/>
                </a:buClr>
                <a:buSzPts val="1400"/>
                <a:buFont typeface="Helvetica Neue"/>
                <a:buNone/>
              </a:pPr>
              <a:r>
                <a:rPr b="0" i="0" lang="en-US" sz="1400" u="none" cap="none" strike="noStrike">
                  <a:solidFill>
                    <a:srgbClr val="488B76"/>
                  </a:solidFill>
                  <a:latin typeface="Helvetica Neue"/>
                  <a:ea typeface="Helvetica Neue"/>
                  <a:cs typeface="Helvetica Neue"/>
                  <a:sym typeface="Helvetica Neue"/>
                </a:rPr>
                <a:t>Prior P(W)—distribution before data (X)</a:t>
              </a:r>
              <a:endParaRPr/>
            </a:p>
          </p:txBody>
        </p:sp>
      </p:grpSp>
      <p:cxnSp>
        <p:nvCxnSpPr>
          <p:cNvPr id="999" name="Google Shape;999;p43"/>
          <p:cNvCxnSpPr/>
          <p:nvPr/>
        </p:nvCxnSpPr>
        <p:spPr>
          <a:xfrm>
            <a:off x="1115471" y="939705"/>
            <a:ext cx="9534" cy="1675363"/>
          </a:xfrm>
          <a:prstGeom prst="straightConnector1">
            <a:avLst/>
          </a:prstGeom>
          <a:noFill/>
          <a:ln cap="rnd" cmpd="sng" w="38100">
            <a:solidFill>
              <a:schemeClr val="accent5"/>
            </a:solidFill>
            <a:prstDash val="solid"/>
            <a:round/>
            <a:headEnd len="lg" w="lg" type="none"/>
            <a:tailEnd len="sm" w="sm" type="none"/>
          </a:ln>
        </p:spPr>
      </p:cxnSp>
      <p:cxnSp>
        <p:nvCxnSpPr>
          <p:cNvPr id="1000" name="Google Shape;1000;p43"/>
          <p:cNvCxnSpPr/>
          <p:nvPr/>
        </p:nvCxnSpPr>
        <p:spPr>
          <a:xfrm rot="10800000">
            <a:off x="850703" y="2518809"/>
            <a:ext cx="3187897" cy="0"/>
          </a:xfrm>
          <a:prstGeom prst="straightConnector1">
            <a:avLst/>
          </a:prstGeom>
          <a:noFill/>
          <a:ln cap="rnd" cmpd="sng" w="38100">
            <a:solidFill>
              <a:schemeClr val="accent5"/>
            </a:solidFill>
            <a:prstDash val="solid"/>
            <a:round/>
            <a:headEnd len="lg" w="lg" type="none"/>
            <a:tailEnd len="sm" w="sm" type="none"/>
          </a:ln>
        </p:spPr>
      </p:cxnSp>
      <p:sp>
        <p:nvSpPr>
          <p:cNvPr id="1001" name="Google Shape;1001;p43"/>
          <p:cNvSpPr txBox="1"/>
          <p:nvPr/>
        </p:nvSpPr>
        <p:spPr>
          <a:xfrm>
            <a:off x="4118293" y="2398882"/>
            <a:ext cx="213200" cy="204671"/>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4A5A75"/>
              </a:buClr>
              <a:buSzPts val="1400"/>
              <a:buFont typeface="Helvetica Neue"/>
              <a:buNone/>
            </a:pPr>
            <a:r>
              <a:rPr b="0" i="0" lang="en-US" sz="1400" u="none" cap="none" strike="noStrike">
                <a:solidFill>
                  <a:srgbClr val="4A5A75"/>
                </a:solidFill>
                <a:latin typeface="Helvetica Neue"/>
                <a:ea typeface="Helvetica Neue"/>
                <a:cs typeface="Helvetica Neue"/>
                <a:sym typeface="Helvetica Neue"/>
              </a:rPr>
              <a:t>w</a:t>
            </a:r>
            <a:r>
              <a:rPr b="0" baseline="-25000" i="0" lang="en-US" sz="1400" u="none" cap="none" strike="noStrike">
                <a:solidFill>
                  <a:srgbClr val="4A5A75"/>
                </a:solidFill>
                <a:latin typeface="Helvetica Neue"/>
                <a:ea typeface="Helvetica Neue"/>
                <a:cs typeface="Helvetica Neue"/>
                <a:sym typeface="Helvetica Neue"/>
              </a:rPr>
              <a:t>2</a:t>
            </a:r>
            <a:endParaRPr b="0" i="0" sz="1400" u="none" cap="none" strike="noStrike">
              <a:solidFill>
                <a:srgbClr val="4A5A75"/>
              </a:solidFill>
              <a:latin typeface="Helvetica Neue"/>
              <a:ea typeface="Helvetica Neue"/>
              <a:cs typeface="Helvetica Neue"/>
              <a:sym typeface="Helvetica Neue"/>
            </a:endParaRPr>
          </a:p>
        </p:txBody>
      </p:sp>
      <p:grpSp>
        <p:nvGrpSpPr>
          <p:cNvPr id="1002" name="Google Shape;1002;p43"/>
          <p:cNvGrpSpPr/>
          <p:nvPr/>
        </p:nvGrpSpPr>
        <p:grpSpPr>
          <a:xfrm>
            <a:off x="506074" y="1451727"/>
            <a:ext cx="4551002" cy="885764"/>
            <a:chOff x="7723773" y="-706818"/>
            <a:chExt cx="5988523" cy="2696039"/>
          </a:xfrm>
        </p:grpSpPr>
        <p:sp>
          <p:nvSpPr>
            <p:cNvPr id="1003" name="Google Shape;1003;p43"/>
            <p:cNvSpPr txBox="1"/>
            <p:nvPr/>
          </p:nvSpPr>
          <p:spPr>
            <a:xfrm>
              <a:off x="10674324" y="-706818"/>
              <a:ext cx="3037971" cy="1259206"/>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Clr>
                  <a:srgbClr val="3253DC"/>
                </a:buClr>
                <a:buSzPts val="1400"/>
                <a:buFont typeface="Helvetica Neue"/>
                <a:buNone/>
              </a:pPr>
              <a:r>
                <a:rPr b="0" i="0" lang="en-US" sz="1400" u="none" cap="none" strike="noStrike">
                  <a:solidFill>
                    <a:srgbClr val="3253DC"/>
                  </a:solidFill>
                  <a:latin typeface="Helvetica Neue"/>
                  <a:ea typeface="Helvetica Neue"/>
                  <a:cs typeface="Helvetica Neue"/>
                  <a:sym typeface="Helvetica Neue"/>
                </a:rPr>
                <a:t>Posterior P(W</a:t>
              </a:r>
              <a:r>
                <a:rPr b="0" baseline="30000" i="0" lang="en-US" sz="2000" u="none" cap="none" strike="noStrike">
                  <a:solidFill>
                    <a:srgbClr val="3253DC"/>
                  </a:solidFill>
                  <a:latin typeface="Helvetica Neue"/>
                  <a:ea typeface="Helvetica Neue"/>
                  <a:cs typeface="Helvetica Neue"/>
                  <a:sym typeface="Helvetica Neue"/>
                </a:rPr>
                <a:t>|</a:t>
              </a:r>
              <a:r>
                <a:rPr b="0" i="0" lang="en-US" sz="1400" u="none" cap="none" strike="noStrike">
                  <a:solidFill>
                    <a:srgbClr val="3253DC"/>
                  </a:solidFill>
                  <a:latin typeface="Helvetica Neue"/>
                  <a:ea typeface="Helvetica Neue"/>
                  <a:cs typeface="Helvetica Neue"/>
                  <a:sym typeface="Helvetica Neue"/>
                </a:rPr>
                <a:t>X,Y)—distribution after data</a:t>
              </a:r>
              <a:endParaRPr/>
            </a:p>
          </p:txBody>
        </p:sp>
        <p:sp>
          <p:nvSpPr>
            <p:cNvPr id="1004" name="Google Shape;1004;p43"/>
            <p:cNvSpPr/>
            <p:nvPr/>
          </p:nvSpPr>
          <p:spPr>
            <a:xfrm>
              <a:off x="7723773" y="1283368"/>
              <a:ext cx="3304673" cy="705853"/>
            </a:xfrm>
            <a:prstGeom prst="ellipse">
              <a:avLst/>
            </a:prstGeom>
            <a:noFill/>
            <a:ln cap="flat" cmpd="sng" w="10775">
              <a:solidFill>
                <a:srgbClr val="3253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1005" name="Google Shape;1005;p43"/>
            <p:cNvSpPr/>
            <p:nvPr/>
          </p:nvSpPr>
          <p:spPr>
            <a:xfrm>
              <a:off x="8253162" y="1423736"/>
              <a:ext cx="2245894" cy="425116"/>
            </a:xfrm>
            <a:prstGeom prst="ellipse">
              <a:avLst/>
            </a:prstGeom>
            <a:noFill/>
            <a:ln cap="flat" cmpd="sng" w="10775">
              <a:solidFill>
                <a:srgbClr val="3253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1006" name="Google Shape;1006;p43"/>
            <p:cNvSpPr/>
            <p:nvPr/>
          </p:nvSpPr>
          <p:spPr>
            <a:xfrm>
              <a:off x="9071310" y="1539654"/>
              <a:ext cx="609598" cy="193281"/>
            </a:xfrm>
            <a:prstGeom prst="ellipse">
              <a:avLst/>
            </a:prstGeom>
            <a:noFill/>
            <a:ln cap="flat" cmpd="sng" w="10775">
              <a:solidFill>
                <a:srgbClr val="3253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grpSp>
      <p:sp>
        <p:nvSpPr>
          <p:cNvPr id="1007" name="Google Shape;1007;p43"/>
          <p:cNvSpPr/>
          <p:nvPr/>
        </p:nvSpPr>
        <p:spPr>
          <a:xfrm>
            <a:off x="955114" y="591812"/>
            <a:ext cx="381836"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A5A75"/>
              </a:buClr>
              <a:buSzPts val="1400"/>
              <a:buFont typeface="Helvetica Neue"/>
              <a:buNone/>
            </a:pPr>
            <a:r>
              <a:rPr b="0" i="0" lang="en-US" sz="1400" u="none" cap="none" strike="noStrike">
                <a:solidFill>
                  <a:srgbClr val="4A5A75"/>
                </a:solidFill>
                <a:latin typeface="Helvetica Neue"/>
                <a:ea typeface="Helvetica Neue"/>
                <a:cs typeface="Helvetica Neue"/>
                <a:sym typeface="Helvetica Neue"/>
              </a:rPr>
              <a:t>w</a:t>
            </a:r>
            <a:r>
              <a:rPr b="0" baseline="-25000" i="0" lang="en-US" sz="1400" u="none" cap="none" strike="noStrike">
                <a:solidFill>
                  <a:srgbClr val="4A5A75"/>
                </a:solidFill>
                <a:latin typeface="Helvetica Neue"/>
                <a:ea typeface="Helvetica Neue"/>
                <a:cs typeface="Helvetica Neue"/>
                <a:sym typeface="Helvetica Neue"/>
              </a:rPr>
              <a:t>1</a:t>
            </a:r>
            <a:endParaRPr b="0" i="0" sz="1400" u="none" cap="none" strike="noStrike">
              <a:solidFill>
                <a:srgbClr val="4A5A75"/>
              </a:solidFill>
              <a:latin typeface="Helvetica Neue"/>
              <a:ea typeface="Helvetica Neue"/>
              <a:cs typeface="Helvetica Neue"/>
              <a:sym typeface="Helvetica Neue"/>
            </a:endParaRPr>
          </a:p>
        </p:txBody>
      </p:sp>
      <p:grpSp>
        <p:nvGrpSpPr>
          <p:cNvPr id="1008" name="Google Shape;1008;p43"/>
          <p:cNvGrpSpPr/>
          <p:nvPr/>
        </p:nvGrpSpPr>
        <p:grpSpPr>
          <a:xfrm>
            <a:off x="1236983" y="649278"/>
            <a:ext cx="2138806" cy="1291364"/>
            <a:chOff x="6678891" y="-26011"/>
            <a:chExt cx="2814392" cy="1699269"/>
          </a:xfrm>
        </p:grpSpPr>
        <p:sp>
          <p:nvSpPr>
            <p:cNvPr id="1009" name="Google Shape;1009;p43"/>
            <p:cNvSpPr/>
            <p:nvPr/>
          </p:nvSpPr>
          <p:spPr>
            <a:xfrm>
              <a:off x="6678891" y="1446729"/>
              <a:ext cx="228600" cy="226529"/>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1010" name="Google Shape;1010;p43"/>
            <p:cNvSpPr txBox="1"/>
            <p:nvPr/>
          </p:nvSpPr>
          <p:spPr>
            <a:xfrm>
              <a:off x="6934489" y="-26011"/>
              <a:ext cx="2558793" cy="269321"/>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262626"/>
                </a:buClr>
                <a:buSzPts val="1400"/>
                <a:buFont typeface="Helvetica Neue"/>
                <a:buNone/>
              </a:pPr>
              <a:r>
                <a:rPr lang="en-US" sz="1400">
                  <a:solidFill>
                    <a:srgbClr val="262626"/>
                  </a:solidFill>
                  <a:latin typeface="Helvetica Neue"/>
                  <a:ea typeface="Helvetica Neue"/>
                  <a:cs typeface="Helvetica Neue"/>
                  <a:sym typeface="Helvetica Neue"/>
                </a:rPr>
                <a:t>Initial weight values</a:t>
              </a:r>
              <a:endParaRPr/>
            </a:p>
          </p:txBody>
        </p:sp>
      </p:grpSp>
      <p:sp>
        <p:nvSpPr>
          <p:cNvPr id="1011" name="Google Shape;1011;p43"/>
          <p:cNvSpPr/>
          <p:nvPr/>
        </p:nvSpPr>
        <p:spPr>
          <a:xfrm>
            <a:off x="1713588" y="1385355"/>
            <a:ext cx="173725" cy="172151"/>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1012" name="Google Shape;1012;p43"/>
          <p:cNvSpPr/>
          <p:nvPr/>
        </p:nvSpPr>
        <p:spPr>
          <a:xfrm>
            <a:off x="2086538" y="2315069"/>
            <a:ext cx="173725" cy="172151"/>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1013" name="Google Shape;1013;p43"/>
          <p:cNvSpPr/>
          <p:nvPr/>
        </p:nvSpPr>
        <p:spPr>
          <a:xfrm>
            <a:off x="2204176" y="1438484"/>
            <a:ext cx="173725" cy="172151"/>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1014" name="Google Shape;1014;p43"/>
          <p:cNvSpPr/>
          <p:nvPr/>
        </p:nvSpPr>
        <p:spPr>
          <a:xfrm>
            <a:off x="608256" y="1830645"/>
            <a:ext cx="173725" cy="172151"/>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1015" name="Google Shape;1015;p43"/>
          <p:cNvSpPr/>
          <p:nvPr/>
        </p:nvSpPr>
        <p:spPr>
          <a:xfrm>
            <a:off x="1237766" y="1201747"/>
            <a:ext cx="173725" cy="172151"/>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1016" name="Google Shape;1016;p43"/>
          <p:cNvSpPr/>
          <p:nvPr/>
        </p:nvSpPr>
        <p:spPr>
          <a:xfrm>
            <a:off x="1270396" y="2841121"/>
            <a:ext cx="173725" cy="172151"/>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
        <p:nvSpPr>
          <p:cNvPr id="1017" name="Google Shape;1017;p43"/>
          <p:cNvSpPr/>
          <p:nvPr/>
        </p:nvSpPr>
        <p:spPr>
          <a:xfrm>
            <a:off x="802326" y="2315069"/>
            <a:ext cx="173725" cy="172151"/>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cxnSp>
        <p:nvCxnSpPr>
          <p:cNvPr id="1018" name="Google Shape;1018;p43"/>
          <p:cNvCxnSpPr/>
          <p:nvPr/>
        </p:nvCxnSpPr>
        <p:spPr>
          <a:xfrm>
            <a:off x="5440778" y="543133"/>
            <a:ext cx="0" cy="2348270"/>
          </a:xfrm>
          <a:prstGeom prst="straightConnector1">
            <a:avLst/>
          </a:prstGeom>
          <a:noFill/>
          <a:ln cap="rnd" cmpd="sng" w="12700">
            <a:solidFill>
              <a:srgbClr val="A8D08C"/>
            </a:solidFill>
            <a:prstDash val="solid"/>
            <a:round/>
            <a:headEnd len="lg" w="lg" type="none"/>
            <a:tailEnd len="sm" w="sm" type="none"/>
          </a:ln>
        </p:spPr>
      </p:cxnSp>
      <p:grpSp>
        <p:nvGrpSpPr>
          <p:cNvPr id="1019" name="Google Shape;1019;p43"/>
          <p:cNvGrpSpPr/>
          <p:nvPr/>
        </p:nvGrpSpPr>
        <p:grpSpPr>
          <a:xfrm>
            <a:off x="519141" y="2090251"/>
            <a:ext cx="4032861" cy="809591"/>
            <a:chOff x="5416659" y="1901609"/>
            <a:chExt cx="5306718" cy="1065317"/>
          </a:xfrm>
        </p:grpSpPr>
        <p:sp>
          <p:nvSpPr>
            <p:cNvPr id="1020" name="Google Shape;1020;p43"/>
            <p:cNvSpPr txBox="1"/>
            <p:nvPr/>
          </p:nvSpPr>
          <p:spPr>
            <a:xfrm>
              <a:off x="8829187" y="1901609"/>
              <a:ext cx="1894190" cy="28349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C55A11"/>
                </a:buClr>
                <a:buSzPts val="1400"/>
                <a:buFont typeface="Helvetica Neue"/>
                <a:buNone/>
              </a:pPr>
              <a:r>
                <a:rPr b="0" i="0" lang="en-US" sz="1400" u="none" cap="none" strike="noStrike">
                  <a:solidFill>
                    <a:srgbClr val="C55A11"/>
                  </a:solidFill>
                  <a:latin typeface="Helvetica Neue"/>
                  <a:ea typeface="Helvetica Neue"/>
                  <a:cs typeface="Helvetica Neue"/>
                  <a:sym typeface="Helvetica Neue"/>
                </a:rPr>
                <a:t>w</a:t>
              </a:r>
              <a:r>
                <a:rPr b="0" baseline="-25000" i="0" lang="en-US" sz="1400" u="none" cap="none" strike="noStrike">
                  <a:solidFill>
                    <a:srgbClr val="C55A11"/>
                  </a:solidFill>
                  <a:latin typeface="Helvetica Neue"/>
                  <a:ea typeface="Helvetica Neue"/>
                  <a:cs typeface="Helvetica Neue"/>
                  <a:sym typeface="Helvetica Neue"/>
                </a:rPr>
                <a:t>1</a:t>
              </a:r>
              <a:r>
                <a:rPr b="0" i="0" lang="en-US" sz="1400" u="none" cap="none" strike="noStrike">
                  <a:solidFill>
                    <a:srgbClr val="C55A11"/>
                  </a:solidFill>
                  <a:latin typeface="Helvetica Neue"/>
                  <a:ea typeface="Helvetica Neue"/>
                  <a:cs typeface="Helvetica Neue"/>
                  <a:sym typeface="Helvetica Neue"/>
                </a:rPr>
                <a:t> is pinned down</a:t>
              </a:r>
              <a:endParaRPr/>
            </a:p>
          </p:txBody>
        </p:sp>
        <p:cxnSp>
          <p:nvCxnSpPr>
            <p:cNvPr id="1021" name="Google Shape;1021;p43"/>
            <p:cNvCxnSpPr/>
            <p:nvPr/>
          </p:nvCxnSpPr>
          <p:spPr>
            <a:xfrm>
              <a:off x="5416659" y="2465536"/>
              <a:ext cx="3262392" cy="0"/>
            </a:xfrm>
            <a:prstGeom prst="straightConnector1">
              <a:avLst/>
            </a:prstGeom>
            <a:noFill/>
            <a:ln cap="rnd" cmpd="sng" w="38100">
              <a:solidFill>
                <a:srgbClr val="C55A11"/>
              </a:solidFill>
              <a:prstDash val="solid"/>
              <a:round/>
              <a:headEnd len="lg" w="lg" type="none"/>
              <a:tailEnd len="sm" w="sm" type="none"/>
            </a:ln>
          </p:spPr>
        </p:cxnSp>
        <p:cxnSp>
          <p:nvCxnSpPr>
            <p:cNvPr id="1022" name="Google Shape;1022;p43"/>
            <p:cNvCxnSpPr/>
            <p:nvPr/>
          </p:nvCxnSpPr>
          <p:spPr>
            <a:xfrm rot="10800000">
              <a:off x="6210764" y="1952787"/>
              <a:ext cx="0" cy="340962"/>
            </a:xfrm>
            <a:prstGeom prst="straightConnector1">
              <a:avLst/>
            </a:prstGeom>
            <a:noFill/>
            <a:ln cap="rnd" cmpd="sng" w="38100">
              <a:solidFill>
                <a:srgbClr val="C55A11"/>
              </a:solidFill>
              <a:prstDash val="solid"/>
              <a:round/>
              <a:headEnd len="lg" w="lg" type="none"/>
              <a:tailEnd len="sm" w="sm" type="none"/>
            </a:ln>
          </p:spPr>
        </p:cxnSp>
        <p:cxnSp>
          <p:nvCxnSpPr>
            <p:cNvPr id="1023" name="Google Shape;1023;p43"/>
            <p:cNvCxnSpPr/>
            <p:nvPr/>
          </p:nvCxnSpPr>
          <p:spPr>
            <a:xfrm flipH="1" rot="10800000">
              <a:off x="8689385" y="2345213"/>
              <a:ext cx="611" cy="240646"/>
            </a:xfrm>
            <a:prstGeom prst="straightConnector1">
              <a:avLst/>
            </a:prstGeom>
            <a:noFill/>
            <a:ln cap="rnd" cmpd="sng" w="38100">
              <a:solidFill>
                <a:srgbClr val="C55A11"/>
              </a:solidFill>
              <a:prstDash val="solid"/>
              <a:round/>
              <a:headEnd len="lg" w="lg" type="none"/>
              <a:tailEnd len="sm" w="sm" type="none"/>
            </a:ln>
          </p:spPr>
        </p:cxnSp>
        <p:cxnSp>
          <p:nvCxnSpPr>
            <p:cNvPr id="1024" name="Google Shape;1024;p43"/>
            <p:cNvCxnSpPr/>
            <p:nvPr/>
          </p:nvCxnSpPr>
          <p:spPr>
            <a:xfrm rot="10800000">
              <a:off x="5416659" y="2345213"/>
              <a:ext cx="0" cy="240646"/>
            </a:xfrm>
            <a:prstGeom prst="straightConnector1">
              <a:avLst/>
            </a:prstGeom>
            <a:noFill/>
            <a:ln cap="rnd" cmpd="sng" w="38100">
              <a:solidFill>
                <a:srgbClr val="C55A11"/>
              </a:solidFill>
              <a:prstDash val="solid"/>
              <a:round/>
              <a:headEnd len="lg" w="lg" type="none"/>
              <a:tailEnd len="sm" w="sm" type="none"/>
            </a:ln>
          </p:spPr>
        </p:cxnSp>
        <p:cxnSp>
          <p:nvCxnSpPr>
            <p:cNvPr id="1025" name="Google Shape;1025;p43"/>
            <p:cNvCxnSpPr/>
            <p:nvPr/>
          </p:nvCxnSpPr>
          <p:spPr>
            <a:xfrm>
              <a:off x="6120522" y="1945037"/>
              <a:ext cx="180485" cy="0"/>
            </a:xfrm>
            <a:prstGeom prst="straightConnector1">
              <a:avLst/>
            </a:prstGeom>
            <a:noFill/>
            <a:ln cap="rnd" cmpd="sng" w="38100">
              <a:solidFill>
                <a:srgbClr val="C55A11"/>
              </a:solidFill>
              <a:prstDash val="solid"/>
              <a:round/>
              <a:headEnd len="lg" w="lg" type="none"/>
              <a:tailEnd len="sm" w="sm" type="none"/>
            </a:ln>
          </p:spPr>
        </p:cxnSp>
        <p:sp>
          <p:nvSpPr>
            <p:cNvPr id="1026" name="Google Shape;1026;p43"/>
            <p:cNvSpPr txBox="1"/>
            <p:nvPr/>
          </p:nvSpPr>
          <p:spPr>
            <a:xfrm>
              <a:off x="7375746" y="2697605"/>
              <a:ext cx="2624022" cy="269321"/>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C55A11"/>
                </a:buClr>
                <a:buSzPts val="1400"/>
                <a:buFont typeface="Helvetica Neue"/>
                <a:buNone/>
              </a:pPr>
              <a:r>
                <a:rPr b="0" i="0" lang="en-US" sz="1400" u="none" cap="none" strike="noStrike">
                  <a:solidFill>
                    <a:srgbClr val="C55A11"/>
                  </a:solidFill>
                  <a:latin typeface="Helvetica Neue"/>
                  <a:ea typeface="Helvetica Neue"/>
                  <a:cs typeface="Helvetica Neue"/>
                  <a:sym typeface="Helvetica Neue"/>
                </a:rPr>
                <a:t>w</a:t>
              </a:r>
              <a:r>
                <a:rPr b="0" baseline="-25000" i="0" lang="en-US" sz="1400" u="none" cap="none" strike="noStrike">
                  <a:solidFill>
                    <a:srgbClr val="C55A11"/>
                  </a:solidFill>
                  <a:latin typeface="Helvetica Neue"/>
                  <a:ea typeface="Helvetica Neue"/>
                  <a:cs typeface="Helvetica Neue"/>
                  <a:sym typeface="Helvetica Neue"/>
                </a:rPr>
                <a:t>2</a:t>
              </a:r>
              <a:r>
                <a:rPr b="0" i="0" lang="en-US" sz="1400" u="none" cap="none" strike="noStrike">
                  <a:solidFill>
                    <a:srgbClr val="C55A11"/>
                  </a:solidFill>
                  <a:latin typeface="Helvetica Neue"/>
                  <a:ea typeface="Helvetica Neue"/>
                  <a:cs typeface="Helvetica Neue"/>
                  <a:sym typeface="Helvetica Neue"/>
                </a:rPr>
                <a:t> is still highly uncertain</a:t>
              </a:r>
              <a:endParaRPr/>
            </a:p>
          </p:txBody>
        </p:sp>
        <p:cxnSp>
          <p:nvCxnSpPr>
            <p:cNvPr id="1027" name="Google Shape;1027;p43"/>
            <p:cNvCxnSpPr/>
            <p:nvPr/>
          </p:nvCxnSpPr>
          <p:spPr>
            <a:xfrm>
              <a:off x="6120522" y="2298915"/>
              <a:ext cx="180485" cy="0"/>
            </a:xfrm>
            <a:prstGeom prst="straightConnector1">
              <a:avLst/>
            </a:prstGeom>
            <a:noFill/>
            <a:ln cap="rnd" cmpd="sng" w="38100">
              <a:solidFill>
                <a:srgbClr val="C55A11"/>
              </a:solidFill>
              <a:prstDash val="solid"/>
              <a:round/>
              <a:headEnd len="lg" w="lg" type="none"/>
              <a:tailEnd len="sm" w="sm" type="none"/>
            </a:ln>
          </p:spPr>
        </p:cxnSp>
      </p:grpSp>
      <p:sp>
        <p:nvSpPr>
          <p:cNvPr id="1028" name="Google Shape;1028;p43"/>
          <p:cNvSpPr/>
          <p:nvPr/>
        </p:nvSpPr>
        <p:spPr>
          <a:xfrm>
            <a:off x="5832222" y="1351435"/>
            <a:ext cx="2186358" cy="1425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29" name="Google Shape;1029;p43"/>
          <p:cNvGrpSpPr/>
          <p:nvPr/>
        </p:nvGrpSpPr>
        <p:grpSpPr>
          <a:xfrm>
            <a:off x="5748434" y="652139"/>
            <a:ext cx="2448202" cy="1438178"/>
            <a:chOff x="2696606" y="2007221"/>
            <a:chExt cx="2448202" cy="1438178"/>
          </a:xfrm>
        </p:grpSpPr>
        <p:pic>
          <p:nvPicPr>
            <p:cNvPr id="1030" name="Google Shape;1030;p43"/>
            <p:cNvPicPr preferRelativeResize="0"/>
            <p:nvPr/>
          </p:nvPicPr>
          <p:blipFill rotWithShape="1">
            <a:blip r:embed="rId4">
              <a:alphaModFix/>
            </a:blip>
            <a:srcRect b="0" l="0" r="0" t="0"/>
            <a:stretch/>
          </p:blipFill>
          <p:spPr>
            <a:xfrm>
              <a:off x="3220333" y="2662611"/>
              <a:ext cx="1315610" cy="782788"/>
            </a:xfrm>
            <a:prstGeom prst="rect">
              <a:avLst/>
            </a:prstGeom>
            <a:noFill/>
            <a:ln>
              <a:noFill/>
            </a:ln>
          </p:spPr>
        </p:pic>
        <p:sp>
          <p:nvSpPr>
            <p:cNvPr id="1031" name="Google Shape;1031;p43"/>
            <p:cNvSpPr txBox="1"/>
            <p:nvPr/>
          </p:nvSpPr>
          <p:spPr>
            <a:xfrm>
              <a:off x="2696606" y="2007221"/>
              <a:ext cx="2448202" cy="204671"/>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262626"/>
                </a:buClr>
                <a:buSzPts val="1400"/>
                <a:buFont typeface="Helvetica Neue"/>
                <a:buNone/>
              </a:pPr>
              <a:r>
                <a:rPr b="0" i="0" lang="en-US" sz="1400" u="none" cap="none" strike="noStrike">
                  <a:solidFill>
                    <a:srgbClr val="262626"/>
                  </a:solidFill>
                  <a:latin typeface="Helvetica Neue"/>
                  <a:ea typeface="Helvetica Neue"/>
                  <a:cs typeface="Helvetica Neue"/>
                  <a:sym typeface="Helvetica Neue"/>
                </a:rPr>
                <a:t>Introduce noise to parameters</a:t>
              </a:r>
              <a:endParaRPr/>
            </a:p>
          </p:txBody>
        </p:sp>
      </p:gr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 presetSubtype="0">
                                  <p:stCondLst>
                                    <p:cond delay="100"/>
                                  </p:stCondLst>
                                  <p:childTnLst>
                                    <p:set>
                                      <p:cBhvr>
                                        <p:cTn dur="1" fill="hold">
                                          <p:stCondLst>
                                            <p:cond delay="1"/>
                                          </p:stCondLst>
                                        </p:cTn>
                                        <p:tgtEl>
                                          <p:spTgt spid="965"/>
                                        </p:tgtEl>
                                        <p:attrNameLst>
                                          <p:attrName>style.visibility</p:attrName>
                                        </p:attrNameLst>
                                      </p:cBhvr>
                                      <p:to>
                                        <p:strVal val="hidden"/>
                                      </p:to>
                                    </p:set>
                                  </p:childTnLst>
                                </p:cTn>
                              </p:par>
                              <p:par>
                                <p:cTn fill="hold" nodeType="withEffect" presetClass="exit" presetID="1" presetSubtype="0">
                                  <p:stCondLst>
                                    <p:cond delay="100"/>
                                  </p:stCondLst>
                                  <p:childTnLst>
                                    <p:set>
                                      <p:cBhvr>
                                        <p:cTn dur="1" fill="hold">
                                          <p:stCondLst>
                                            <p:cond delay="1"/>
                                          </p:stCondLst>
                                        </p:cTn>
                                        <p:tgtEl>
                                          <p:spTgt spid="966"/>
                                        </p:tgtEl>
                                        <p:attrNameLst>
                                          <p:attrName>style.visibility</p:attrName>
                                        </p:attrNameLst>
                                      </p:cBhvr>
                                      <p:to>
                                        <p:strVal val="hidden"/>
                                      </p:to>
                                    </p:set>
                                  </p:childTnLst>
                                </p:cTn>
                              </p:par>
                              <p:par>
                                <p:cTn fill="hold" nodeType="withEffect" presetClass="exit" presetID="1" presetSubtype="0">
                                  <p:stCondLst>
                                    <p:cond delay="100"/>
                                  </p:stCondLst>
                                  <p:childTnLst>
                                    <p:set>
                                      <p:cBhvr>
                                        <p:cTn dur="1" fill="hold">
                                          <p:stCondLst>
                                            <p:cond delay="1"/>
                                          </p:stCondLst>
                                        </p:cTn>
                                        <p:tgtEl>
                                          <p:spTgt spid="967"/>
                                        </p:tgtEl>
                                        <p:attrNameLst>
                                          <p:attrName>style.visibility</p:attrName>
                                        </p:attrNameLst>
                                      </p:cBhvr>
                                      <p:to>
                                        <p:strVal val="hidden"/>
                                      </p:to>
                                    </p:set>
                                  </p:childTnLst>
                                </p:cTn>
                              </p:par>
                              <p:par>
                                <p:cTn fill="hold" nodeType="withEffect" presetClass="exit" presetID="1" presetSubtype="0">
                                  <p:stCondLst>
                                    <p:cond delay="100"/>
                                  </p:stCondLst>
                                  <p:childTnLst>
                                    <p:set>
                                      <p:cBhvr>
                                        <p:cTn dur="1" fill="hold">
                                          <p:stCondLst>
                                            <p:cond delay="1"/>
                                          </p:stCondLst>
                                        </p:cTn>
                                        <p:tgtEl>
                                          <p:spTgt spid="968"/>
                                        </p:tgtEl>
                                        <p:attrNameLst>
                                          <p:attrName>style.visibility</p:attrName>
                                        </p:attrNameLst>
                                      </p:cBhvr>
                                      <p:to>
                                        <p:strVal val="hidden"/>
                                      </p:to>
                                    </p:set>
                                  </p:childTnLst>
                                </p:cTn>
                              </p:par>
                              <p:par>
                                <p:cTn fill="hold" nodeType="withEffect" presetClass="exit" presetID="1" presetSubtype="0">
                                  <p:stCondLst>
                                    <p:cond delay="100"/>
                                  </p:stCondLst>
                                  <p:childTnLst>
                                    <p:set>
                                      <p:cBhvr>
                                        <p:cTn dur="1" fill="hold">
                                          <p:stCondLst>
                                            <p:cond delay="1"/>
                                          </p:stCondLst>
                                        </p:cTn>
                                        <p:tgtEl>
                                          <p:spTgt spid="969"/>
                                        </p:tgtEl>
                                        <p:attrNameLst>
                                          <p:attrName>style.visibility</p:attrName>
                                        </p:attrNameLst>
                                      </p:cBhvr>
                                      <p:to>
                                        <p:strVal val="hidden"/>
                                      </p:to>
                                    </p:set>
                                  </p:childTnLst>
                                </p:cTn>
                              </p:par>
                              <p:par>
                                <p:cTn fill="hold" nodeType="withEffect" presetClass="exit" presetID="1" presetSubtype="0">
                                  <p:stCondLst>
                                    <p:cond delay="100"/>
                                  </p:stCondLst>
                                  <p:childTnLst>
                                    <p:set>
                                      <p:cBhvr>
                                        <p:cTn dur="1" fill="hold">
                                          <p:stCondLst>
                                            <p:cond delay="1"/>
                                          </p:stCondLst>
                                        </p:cTn>
                                        <p:tgtEl>
                                          <p:spTgt spid="970"/>
                                        </p:tgtEl>
                                        <p:attrNameLst>
                                          <p:attrName>style.visibility</p:attrName>
                                        </p:attrNameLst>
                                      </p:cBhvr>
                                      <p:to>
                                        <p:strVal val="hidden"/>
                                      </p:to>
                                    </p:set>
                                  </p:childTnLst>
                                </p:cTn>
                              </p:par>
                              <p:par>
                                <p:cTn fill="hold" nodeType="withEffect" presetClass="exit" presetID="1" presetSubtype="0">
                                  <p:stCondLst>
                                    <p:cond delay="100"/>
                                  </p:stCondLst>
                                  <p:childTnLst>
                                    <p:set>
                                      <p:cBhvr>
                                        <p:cTn dur="1" fill="hold">
                                          <p:stCondLst>
                                            <p:cond delay="1"/>
                                          </p:stCondLst>
                                        </p:cTn>
                                        <p:tgtEl>
                                          <p:spTgt spid="971"/>
                                        </p:tgtEl>
                                        <p:attrNameLst>
                                          <p:attrName>style.visibility</p:attrName>
                                        </p:attrNameLst>
                                      </p:cBhvr>
                                      <p:to>
                                        <p:strVal val="hidden"/>
                                      </p:to>
                                    </p:set>
                                  </p:childTnLst>
                                </p:cTn>
                              </p:par>
                              <p:par>
                                <p:cTn fill="hold" nodeType="withEffect" presetClass="exit" presetID="1" presetSubtype="0">
                                  <p:stCondLst>
                                    <p:cond delay="100"/>
                                  </p:stCondLst>
                                  <p:childTnLst>
                                    <p:set>
                                      <p:cBhvr>
                                        <p:cTn dur="1" fill="hold">
                                          <p:stCondLst>
                                            <p:cond delay="1"/>
                                          </p:stCondLst>
                                        </p:cTn>
                                        <p:tgtEl>
                                          <p:spTgt spid="972"/>
                                        </p:tgtEl>
                                        <p:attrNameLst>
                                          <p:attrName>style.visibility</p:attrName>
                                        </p:attrNameLst>
                                      </p:cBhvr>
                                      <p:to>
                                        <p:strVal val="hidden"/>
                                      </p:to>
                                    </p:set>
                                  </p:childTnLst>
                                </p:cTn>
                              </p:par>
                              <p:par>
                                <p:cTn fill="hold" nodeType="withEffect" presetClass="entr" presetID="1" presetSubtype="0">
                                  <p:stCondLst>
                                    <p:cond delay="100"/>
                                  </p:stCondLst>
                                  <p:childTnLst>
                                    <p:set>
                                      <p:cBhvr>
                                        <p:cTn dur="1" fill="hold">
                                          <p:stCondLst>
                                            <p:cond delay="0"/>
                                          </p:stCondLst>
                                        </p:cTn>
                                        <p:tgtEl>
                                          <p:spTgt spid="973"/>
                                        </p:tgtEl>
                                        <p:attrNameLst>
                                          <p:attrName>style.visibility</p:attrName>
                                        </p:attrNameLst>
                                      </p:cBhvr>
                                      <p:to>
                                        <p:strVal val="visible"/>
                                      </p:to>
                                    </p:set>
                                  </p:childTnLst>
                                </p:cTn>
                              </p:par>
                              <p:par>
                                <p:cTn fill="hold" nodeType="withEffect" presetClass="entr" presetID="10" presetSubtype="0">
                                  <p:stCondLst>
                                    <p:cond delay="100"/>
                                  </p:stCondLst>
                                  <p:childTnLst>
                                    <p:set>
                                      <p:cBhvr>
                                        <p:cTn dur="1" fill="hold">
                                          <p:stCondLst>
                                            <p:cond delay="0"/>
                                          </p:stCondLst>
                                        </p:cTn>
                                        <p:tgtEl>
                                          <p:spTgt spid="985"/>
                                        </p:tgtEl>
                                        <p:attrNameLst>
                                          <p:attrName>style.visibility</p:attrName>
                                        </p:attrNameLst>
                                      </p:cBhvr>
                                      <p:to>
                                        <p:strVal val="visible"/>
                                      </p:to>
                                    </p:set>
                                    <p:animEffect filter="fade" transition="in">
                                      <p:cBhvr>
                                        <p:cTn dur="500"/>
                                        <p:tgtEl>
                                          <p:spTgt spid="98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86"/>
                                        </p:tgtEl>
                                        <p:attrNameLst>
                                          <p:attrName>style.visibility</p:attrName>
                                        </p:attrNameLst>
                                      </p:cBhvr>
                                      <p:to>
                                        <p:strVal val="visible"/>
                                      </p:to>
                                    </p:set>
                                    <p:animEffect filter="fade" transition="in">
                                      <p:cBhvr>
                                        <p:cTn dur="500"/>
                                        <p:tgtEl>
                                          <p:spTgt spid="98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500"/>
                                        <p:tgtEl>
                                          <p:spTgt spid="999"/>
                                        </p:tgtEl>
                                      </p:cBhvr>
                                    </p:animEffect>
                                  </p:childTnLst>
                                </p:cTn>
                              </p:par>
                              <p:par>
                                <p:cTn fill="hold" nodeType="withEffect" presetClass="entr" presetID="10" presetSubtype="0">
                                  <p:stCondLst>
                                    <p:cond delay="0"/>
                                  </p:stCondLst>
                                  <p:childTnLst>
                                    <p:set>
                                      <p:cBhvr>
                                        <p:cTn dur="1" fill="hold">
                                          <p:stCondLst>
                                            <p:cond delay="0"/>
                                          </p:stCondLst>
                                        </p:cTn>
                                        <p:tgtEl>
                                          <p:spTgt spid="1000"/>
                                        </p:tgtEl>
                                        <p:attrNameLst>
                                          <p:attrName>style.visibility</p:attrName>
                                        </p:attrNameLst>
                                      </p:cBhvr>
                                      <p:to>
                                        <p:strVal val="visible"/>
                                      </p:to>
                                    </p:set>
                                    <p:animEffect filter="fade" transition="in">
                                      <p:cBhvr>
                                        <p:cTn dur="500"/>
                                        <p:tgtEl>
                                          <p:spTgt spid="1000"/>
                                        </p:tgtEl>
                                      </p:cBhvr>
                                    </p:animEffect>
                                  </p:childTnLst>
                                </p:cTn>
                              </p:par>
                              <p:par>
                                <p:cTn fill="hold" nodeType="withEffect" presetClass="entr" presetID="10" presetSubtype="0">
                                  <p:stCondLst>
                                    <p:cond delay="0"/>
                                  </p:stCondLst>
                                  <p:childTnLst>
                                    <p:set>
                                      <p:cBhvr>
                                        <p:cTn dur="1" fill="hold">
                                          <p:stCondLst>
                                            <p:cond delay="0"/>
                                          </p:stCondLst>
                                        </p:cTn>
                                        <p:tgtEl>
                                          <p:spTgt spid="1001"/>
                                        </p:tgtEl>
                                        <p:attrNameLst>
                                          <p:attrName>style.visibility</p:attrName>
                                        </p:attrNameLst>
                                      </p:cBhvr>
                                      <p:to>
                                        <p:strVal val="visible"/>
                                      </p:to>
                                    </p:set>
                                    <p:animEffect filter="fade" transition="in">
                                      <p:cBhvr>
                                        <p:cTn dur="500"/>
                                        <p:tgtEl>
                                          <p:spTgt spid="1001"/>
                                        </p:tgtEl>
                                      </p:cBhvr>
                                    </p:animEffect>
                                  </p:childTnLst>
                                </p:cTn>
                              </p:par>
                              <p:par>
                                <p:cTn fill="hold" nodeType="withEffect" presetClass="entr" presetID="10" presetSubtype="0">
                                  <p:stCondLst>
                                    <p:cond delay="0"/>
                                  </p:stCondLst>
                                  <p:childTnLst>
                                    <p:set>
                                      <p:cBhvr>
                                        <p:cTn dur="1" fill="hold">
                                          <p:stCondLst>
                                            <p:cond delay="0"/>
                                          </p:stCondLst>
                                        </p:cTn>
                                        <p:tgtEl>
                                          <p:spTgt spid="1007"/>
                                        </p:tgtEl>
                                        <p:attrNameLst>
                                          <p:attrName>style.visibility</p:attrName>
                                        </p:attrNameLst>
                                      </p:cBhvr>
                                      <p:to>
                                        <p:strVal val="visible"/>
                                      </p:to>
                                    </p:set>
                                    <p:animEffect filter="fade" transition="in">
                                      <p:cBhvr>
                                        <p:cTn dur="500"/>
                                        <p:tgtEl>
                                          <p:spTgt spid="100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08"/>
                                        </p:tgtEl>
                                        <p:attrNameLst>
                                          <p:attrName>style.visibility</p:attrName>
                                        </p:attrNameLst>
                                      </p:cBhvr>
                                      <p:to>
                                        <p:strVal val="visible"/>
                                      </p:to>
                                    </p:set>
                                    <p:animEffect filter="fade" transition="in">
                                      <p:cBhvr>
                                        <p:cTn dur="500"/>
                                        <p:tgtEl>
                                          <p:spTgt spid="10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9"/>
                                        </p:tgtEl>
                                        <p:attrNameLst>
                                          <p:attrName>style.visibility</p:attrName>
                                        </p:attrNameLst>
                                      </p:cBhvr>
                                      <p:to>
                                        <p:strVal val="visible"/>
                                      </p:to>
                                    </p:set>
                                    <p:animEffect filter="fade" transition="in">
                                      <p:cBhvr>
                                        <p:cTn dur="500"/>
                                        <p:tgtEl>
                                          <p:spTgt spid="1029"/>
                                        </p:tgtEl>
                                      </p:cBhvr>
                                    </p:animEffect>
                                  </p:childTnLst>
                                </p:cTn>
                              </p:par>
                              <p:par>
                                <p:cTn fill="hold" nodeType="withEffect" presetClass="entr" presetID="10" presetSubtype="0">
                                  <p:stCondLst>
                                    <p:cond delay="0"/>
                                  </p:stCondLst>
                                  <p:childTnLst>
                                    <p:set>
                                      <p:cBhvr>
                                        <p:cTn dur="1" fill="hold">
                                          <p:stCondLst>
                                            <p:cond delay="0"/>
                                          </p:stCondLst>
                                        </p:cTn>
                                        <p:tgtEl>
                                          <p:spTgt spid="1018"/>
                                        </p:tgtEl>
                                        <p:attrNameLst>
                                          <p:attrName>style.visibility</p:attrName>
                                        </p:attrNameLst>
                                      </p:cBhvr>
                                      <p:to>
                                        <p:strVal val="visible"/>
                                      </p:to>
                                    </p:set>
                                    <p:animEffect filter="fade" transition="in">
                                      <p:cBhvr>
                                        <p:cTn dur="500"/>
                                        <p:tgtEl>
                                          <p:spTgt spid="1018"/>
                                        </p:tgtEl>
                                      </p:cBhvr>
                                    </p:animEffect>
                                  </p:childTnLst>
                                </p:cTn>
                              </p:par>
                              <p:par>
                                <p:cTn fill="hold" nodeType="withEffect" presetClass="entr" presetID="10" presetSubtype="0">
                                  <p:stCondLst>
                                    <p:cond delay="0"/>
                                  </p:stCondLst>
                                  <p:childTnLst>
                                    <p:set>
                                      <p:cBhvr>
                                        <p:cTn dur="1" fill="hold">
                                          <p:stCondLst>
                                            <p:cond delay="0"/>
                                          </p:stCondLst>
                                        </p:cTn>
                                        <p:tgtEl>
                                          <p:spTgt spid="1013"/>
                                        </p:tgtEl>
                                        <p:attrNameLst>
                                          <p:attrName>style.visibility</p:attrName>
                                        </p:attrNameLst>
                                      </p:cBhvr>
                                      <p:to>
                                        <p:strVal val="visible"/>
                                      </p:to>
                                    </p:set>
                                    <p:animEffect filter="fade" transition="in">
                                      <p:cBhvr>
                                        <p:cTn dur="750"/>
                                        <p:tgtEl>
                                          <p:spTgt spid="1013"/>
                                        </p:tgtEl>
                                      </p:cBhvr>
                                    </p:animEffect>
                                  </p:childTnLst>
                                </p:cTn>
                              </p:par>
                              <p:par>
                                <p:cTn fill="hold" nodeType="withEffect" presetClass="entr" presetID="10" presetSubtype="0">
                                  <p:stCondLst>
                                    <p:cond delay="500"/>
                                  </p:stCondLst>
                                  <p:childTnLst>
                                    <p:set>
                                      <p:cBhvr>
                                        <p:cTn dur="1" fill="hold">
                                          <p:stCondLst>
                                            <p:cond delay="0"/>
                                          </p:stCondLst>
                                        </p:cTn>
                                        <p:tgtEl>
                                          <p:spTgt spid="1011"/>
                                        </p:tgtEl>
                                        <p:attrNameLst>
                                          <p:attrName>style.visibility</p:attrName>
                                        </p:attrNameLst>
                                      </p:cBhvr>
                                      <p:to>
                                        <p:strVal val="visible"/>
                                      </p:to>
                                    </p:set>
                                    <p:animEffect filter="fade" transition="in">
                                      <p:cBhvr>
                                        <p:cTn dur="750"/>
                                        <p:tgtEl>
                                          <p:spTgt spid="1011"/>
                                        </p:tgtEl>
                                      </p:cBhvr>
                                    </p:animEffect>
                                  </p:childTnLst>
                                </p:cTn>
                              </p:par>
                              <p:par>
                                <p:cTn fill="hold" nodeType="withEffect" presetClass="entr" presetID="10" presetSubtype="0">
                                  <p:stCondLst>
                                    <p:cond delay="1000"/>
                                  </p:stCondLst>
                                  <p:childTnLst>
                                    <p:set>
                                      <p:cBhvr>
                                        <p:cTn dur="1" fill="hold">
                                          <p:stCondLst>
                                            <p:cond delay="0"/>
                                          </p:stCondLst>
                                        </p:cTn>
                                        <p:tgtEl>
                                          <p:spTgt spid="1014"/>
                                        </p:tgtEl>
                                        <p:attrNameLst>
                                          <p:attrName>style.visibility</p:attrName>
                                        </p:attrNameLst>
                                      </p:cBhvr>
                                      <p:to>
                                        <p:strVal val="visible"/>
                                      </p:to>
                                    </p:set>
                                    <p:animEffect filter="fade" transition="in">
                                      <p:cBhvr>
                                        <p:cTn dur="750"/>
                                        <p:tgtEl>
                                          <p:spTgt spid="1014"/>
                                        </p:tgtEl>
                                      </p:cBhvr>
                                    </p:animEffect>
                                  </p:childTnLst>
                                </p:cTn>
                              </p:par>
                              <p:par>
                                <p:cTn fill="hold" nodeType="withEffect" presetClass="entr" presetID="10" presetSubtype="0">
                                  <p:stCondLst>
                                    <p:cond delay="1500"/>
                                  </p:stCondLst>
                                  <p:childTnLst>
                                    <p:set>
                                      <p:cBhvr>
                                        <p:cTn dur="1" fill="hold">
                                          <p:stCondLst>
                                            <p:cond delay="0"/>
                                          </p:stCondLst>
                                        </p:cTn>
                                        <p:tgtEl>
                                          <p:spTgt spid="1015"/>
                                        </p:tgtEl>
                                        <p:attrNameLst>
                                          <p:attrName>style.visibility</p:attrName>
                                        </p:attrNameLst>
                                      </p:cBhvr>
                                      <p:to>
                                        <p:strVal val="visible"/>
                                      </p:to>
                                    </p:set>
                                    <p:animEffect filter="fade" transition="in">
                                      <p:cBhvr>
                                        <p:cTn dur="750"/>
                                        <p:tgtEl>
                                          <p:spTgt spid="1015"/>
                                        </p:tgtEl>
                                      </p:cBhvr>
                                    </p:animEffect>
                                  </p:childTnLst>
                                </p:cTn>
                              </p:par>
                              <p:par>
                                <p:cTn fill="hold" nodeType="withEffect" presetClass="entr" presetID="10" presetSubtype="0">
                                  <p:stCondLst>
                                    <p:cond delay="2000"/>
                                  </p:stCondLst>
                                  <p:childTnLst>
                                    <p:set>
                                      <p:cBhvr>
                                        <p:cTn dur="1" fill="hold">
                                          <p:stCondLst>
                                            <p:cond delay="0"/>
                                          </p:stCondLst>
                                        </p:cTn>
                                        <p:tgtEl>
                                          <p:spTgt spid="1017"/>
                                        </p:tgtEl>
                                        <p:attrNameLst>
                                          <p:attrName>style.visibility</p:attrName>
                                        </p:attrNameLst>
                                      </p:cBhvr>
                                      <p:to>
                                        <p:strVal val="visible"/>
                                      </p:to>
                                    </p:set>
                                    <p:animEffect filter="fade" transition="in">
                                      <p:cBhvr>
                                        <p:cTn dur="750"/>
                                        <p:tgtEl>
                                          <p:spTgt spid="1017"/>
                                        </p:tgtEl>
                                      </p:cBhvr>
                                    </p:animEffect>
                                  </p:childTnLst>
                                </p:cTn>
                              </p:par>
                              <p:par>
                                <p:cTn fill="hold" nodeType="withEffect" presetClass="entr" presetID="10" presetSubtype="0">
                                  <p:stCondLst>
                                    <p:cond delay="2500"/>
                                  </p:stCondLst>
                                  <p:childTnLst>
                                    <p:set>
                                      <p:cBhvr>
                                        <p:cTn dur="1" fill="hold">
                                          <p:stCondLst>
                                            <p:cond delay="0"/>
                                          </p:stCondLst>
                                        </p:cTn>
                                        <p:tgtEl>
                                          <p:spTgt spid="1012"/>
                                        </p:tgtEl>
                                        <p:attrNameLst>
                                          <p:attrName>style.visibility</p:attrName>
                                        </p:attrNameLst>
                                      </p:cBhvr>
                                      <p:to>
                                        <p:strVal val="visible"/>
                                      </p:to>
                                    </p:set>
                                    <p:animEffect filter="fade" transition="in">
                                      <p:cBhvr>
                                        <p:cTn dur="750"/>
                                        <p:tgtEl>
                                          <p:spTgt spid="1012"/>
                                        </p:tgtEl>
                                      </p:cBhvr>
                                    </p:animEffect>
                                  </p:childTnLst>
                                </p:cTn>
                              </p:par>
                              <p:par>
                                <p:cTn fill="hold" nodeType="withEffect" presetClass="entr" presetID="10" presetSubtype="0">
                                  <p:stCondLst>
                                    <p:cond delay="3000"/>
                                  </p:stCondLst>
                                  <p:childTnLst>
                                    <p:set>
                                      <p:cBhvr>
                                        <p:cTn dur="1" fill="hold">
                                          <p:stCondLst>
                                            <p:cond delay="0"/>
                                          </p:stCondLst>
                                        </p:cTn>
                                        <p:tgtEl>
                                          <p:spTgt spid="1016"/>
                                        </p:tgtEl>
                                        <p:attrNameLst>
                                          <p:attrName>style.visibility</p:attrName>
                                        </p:attrNameLst>
                                      </p:cBhvr>
                                      <p:to>
                                        <p:strVal val="visible"/>
                                      </p:to>
                                    </p:set>
                                    <p:animEffect filter="fade" transition="in">
                                      <p:cBhvr>
                                        <p:cTn dur="750"/>
                                        <p:tgtEl>
                                          <p:spTgt spid="1016"/>
                                        </p:tgtEl>
                                      </p:cBhvr>
                                    </p:animEffect>
                                  </p:childTnLst>
                                </p:cTn>
                              </p:par>
                              <p:par>
                                <p:cTn fill="hold" nodeType="withEffect" presetClass="entr" presetID="10" presetSubtype="0">
                                  <p:stCondLst>
                                    <p:cond delay="3500"/>
                                  </p:stCondLst>
                                  <p:childTnLst>
                                    <p:set>
                                      <p:cBhvr>
                                        <p:cTn dur="1" fill="hold">
                                          <p:stCondLst>
                                            <p:cond delay="0"/>
                                          </p:stCondLst>
                                        </p:cTn>
                                        <p:tgtEl>
                                          <p:spTgt spid="993"/>
                                        </p:tgtEl>
                                        <p:attrNameLst>
                                          <p:attrName>style.visibility</p:attrName>
                                        </p:attrNameLst>
                                      </p:cBhvr>
                                      <p:to>
                                        <p:strVal val="visible"/>
                                      </p:to>
                                    </p:set>
                                    <p:animEffect filter="fade" transition="in">
                                      <p:cBhvr>
                                        <p:cTn dur="750"/>
                                        <p:tgtEl>
                                          <p:spTgt spid="9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500"/>
                                        <p:tgtEl>
                                          <p:spTgt spid="983"/>
                                        </p:tgtEl>
                                      </p:cBhvr>
                                    </p:animEffect>
                                  </p:childTnLst>
                                </p:cTn>
                              </p:par>
                              <p:par>
                                <p:cTn fill="hold" nodeType="with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500"/>
                                        <p:tgtEl>
                                          <p:spTgt spid="98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500"/>
                                        <p:tgtEl>
                                          <p:spTgt spid="10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9"/>
                                        </p:tgtEl>
                                        <p:attrNameLst>
                                          <p:attrName>style.visibility</p:attrName>
                                        </p:attrNameLst>
                                      </p:cBhvr>
                                      <p:to>
                                        <p:strVal val="visible"/>
                                      </p:to>
                                    </p:set>
                                    <p:animEffect filter="fade" transition="in">
                                      <p:cBhvr>
                                        <p:cTn dur="500"/>
                                        <p:tgtEl>
                                          <p:spTgt spid="10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500"/>
                                        <p:tgtEl>
                                          <p:spTgt spid="9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7"/>
                                        </p:tgtEl>
                                        <p:attrNameLst>
                                          <p:attrName>style.visibility</p:attrName>
                                        </p:attrNameLst>
                                      </p:cBhvr>
                                      <p:to>
                                        <p:strVal val="visible"/>
                                      </p:to>
                                    </p:set>
                                    <p:animEffect filter="fade" transition="in">
                                      <p:cBhvr>
                                        <p:cTn dur="500"/>
                                        <p:tgtEl>
                                          <p:spTgt spid="9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5" name="Shape 1035"/>
        <p:cNvGrpSpPr/>
        <p:nvPr/>
      </p:nvGrpSpPr>
      <p:grpSpPr>
        <a:xfrm>
          <a:off x="0" y="0"/>
          <a:ext cx="0" cy="0"/>
          <a:chOff x="0" y="0"/>
          <a:chExt cx="0" cy="0"/>
        </a:xfrm>
      </p:grpSpPr>
      <p:sp>
        <p:nvSpPr>
          <p:cNvPr id="1036" name="Google Shape;1036;p44"/>
          <p:cNvSpPr txBox="1"/>
          <p:nvPr>
            <p:ph type="title"/>
          </p:nvPr>
        </p:nvSpPr>
        <p:spPr>
          <a:xfrm>
            <a:off x="838200" y="2247714"/>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Some Recent Methods based on </a:t>
            </a:r>
            <a:br>
              <a:rPr b="0" i="0" lang="en-US" sz="4400" u="none" cap="none" strike="noStrike">
                <a:solidFill>
                  <a:schemeClr val="dk1"/>
                </a:solidFill>
                <a:latin typeface="Calibri"/>
                <a:ea typeface="Calibri"/>
                <a:cs typeface="Calibri"/>
                <a:sym typeface="Calibri"/>
              </a:rPr>
            </a:br>
            <a:r>
              <a:rPr b="0" i="0" lang="en-US" sz="4400" u="none" cap="none" strike="noStrike">
                <a:solidFill>
                  <a:schemeClr val="dk1"/>
                </a:solidFill>
                <a:latin typeface="Calibri"/>
                <a:ea typeface="Calibri"/>
                <a:cs typeface="Calibri"/>
                <a:sym typeface="Calibri"/>
              </a:rPr>
              <a:t>Probabilistic Deep Learning</a:t>
            </a:r>
            <a:endParaRPr/>
          </a:p>
        </p:txBody>
      </p:sp>
      <p:sp>
        <p:nvSpPr>
          <p:cNvPr id="1037" name="Google Shape;1037;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1" name="Shape 1041"/>
        <p:cNvGrpSpPr/>
        <p:nvPr/>
      </p:nvGrpSpPr>
      <p:grpSpPr>
        <a:xfrm>
          <a:off x="0" y="0"/>
          <a:ext cx="0" cy="0"/>
          <a:chOff x="0" y="0"/>
          <a:chExt cx="0" cy="0"/>
        </a:xfrm>
      </p:grpSpPr>
      <p:sp>
        <p:nvSpPr>
          <p:cNvPr id="1042" name="Google Shape;1042;p45"/>
          <p:cNvSpPr txBox="1"/>
          <p:nvPr>
            <p:ph type="title"/>
          </p:nvPr>
        </p:nvSpPr>
        <p:spPr>
          <a:xfrm>
            <a:off x="2951018" y="0"/>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Bayesian Compression</a:t>
            </a:r>
            <a:endParaRPr/>
          </a:p>
        </p:txBody>
      </p:sp>
      <p:sp>
        <p:nvSpPr>
          <p:cNvPr id="1043" name="Google Shape;1043;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grpSp>
        <p:nvGrpSpPr>
          <p:cNvPr id="1044" name="Google Shape;1044;p45"/>
          <p:cNvGrpSpPr/>
          <p:nvPr/>
        </p:nvGrpSpPr>
        <p:grpSpPr>
          <a:xfrm>
            <a:off x="5910373" y="1198651"/>
            <a:ext cx="5656615" cy="5433317"/>
            <a:chOff x="5910373" y="1198651"/>
            <a:chExt cx="5656615" cy="5433317"/>
          </a:xfrm>
        </p:grpSpPr>
        <p:pic>
          <p:nvPicPr>
            <p:cNvPr id="1045" name="Google Shape;1045;p45"/>
            <p:cNvPicPr preferRelativeResize="0"/>
            <p:nvPr/>
          </p:nvPicPr>
          <p:blipFill rotWithShape="1">
            <a:blip r:embed="rId3">
              <a:alphaModFix/>
            </a:blip>
            <a:srcRect b="0" l="0" r="0" t="0"/>
            <a:stretch/>
          </p:blipFill>
          <p:spPr>
            <a:xfrm>
              <a:off x="6133672" y="1198651"/>
              <a:ext cx="5433317" cy="5433317"/>
            </a:xfrm>
            <a:prstGeom prst="rect">
              <a:avLst/>
            </a:prstGeom>
            <a:noFill/>
            <a:ln>
              <a:noFill/>
            </a:ln>
          </p:spPr>
        </p:pic>
        <p:sp>
          <p:nvSpPr>
            <p:cNvPr id="1046" name="Google Shape;1046;p45"/>
            <p:cNvSpPr txBox="1"/>
            <p:nvPr/>
          </p:nvSpPr>
          <p:spPr>
            <a:xfrm rot="-5400000">
              <a:off x="5491028" y="3693989"/>
              <a:ext cx="1208021" cy="369330"/>
            </a:xfrm>
            <a:prstGeom prst="rect">
              <a:avLst/>
            </a:prstGeom>
            <a:noFill/>
            <a:ln>
              <a:noFill/>
            </a:ln>
          </p:spPr>
          <p:txBody>
            <a:bodyPr anchorCtr="0" anchor="t" bIns="45700" lIns="45700" spcFirstLastPara="1" rIns="45700"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CNN filters</a:t>
              </a:r>
              <a:endParaRPr/>
            </a:p>
          </p:txBody>
        </p:sp>
        <p:sp>
          <p:nvSpPr>
            <p:cNvPr id="1047" name="Google Shape;1047;p45"/>
            <p:cNvSpPr/>
            <p:nvPr/>
          </p:nvSpPr>
          <p:spPr>
            <a:xfrm>
              <a:off x="6591356" y="6236459"/>
              <a:ext cx="4565375"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rgbClr val="222222"/>
                  </a:solidFill>
                  <a:latin typeface="Arial"/>
                  <a:ea typeface="Arial"/>
                  <a:cs typeface="Arial"/>
                  <a:sym typeface="Arial"/>
                </a:rPr>
                <a:t>Animation: Molchanov, D., Ashukha, A. and Vetrov, D. </a:t>
              </a:r>
              <a:endParaRPr sz="2000">
                <a:solidFill>
                  <a:schemeClr val="dk1"/>
                </a:solidFill>
                <a:latin typeface="Calibri"/>
                <a:ea typeface="Calibri"/>
                <a:cs typeface="Calibri"/>
                <a:sym typeface="Calibri"/>
              </a:endParaRPr>
            </a:p>
          </p:txBody>
        </p:sp>
      </p:grpSp>
      <p:pic>
        <p:nvPicPr>
          <p:cNvPr id="1048" name="Google Shape;1048;p45"/>
          <p:cNvPicPr preferRelativeResize="0"/>
          <p:nvPr/>
        </p:nvPicPr>
        <p:blipFill rotWithShape="1">
          <a:blip r:embed="rId4">
            <a:alphaModFix/>
          </a:blip>
          <a:srcRect b="0" l="0" r="0" t="0"/>
          <a:stretch/>
        </p:blipFill>
        <p:spPr>
          <a:xfrm>
            <a:off x="6401523" y="1036047"/>
            <a:ext cx="3433346" cy="352914"/>
          </a:xfrm>
          <a:prstGeom prst="rect">
            <a:avLst/>
          </a:prstGeom>
          <a:noFill/>
          <a:ln>
            <a:noFill/>
          </a:ln>
        </p:spPr>
      </p:pic>
      <p:pic>
        <p:nvPicPr>
          <p:cNvPr id="1049" name="Google Shape;1049;p45"/>
          <p:cNvPicPr preferRelativeResize="0"/>
          <p:nvPr/>
        </p:nvPicPr>
        <p:blipFill rotWithShape="1">
          <a:blip r:embed="rId5">
            <a:alphaModFix/>
          </a:blip>
          <a:srcRect b="0" l="0" r="0" t="0"/>
          <a:stretch/>
        </p:blipFill>
        <p:spPr>
          <a:xfrm>
            <a:off x="3064318" y="1026578"/>
            <a:ext cx="3031683" cy="417364"/>
          </a:xfrm>
          <a:prstGeom prst="rect">
            <a:avLst/>
          </a:prstGeom>
          <a:noFill/>
          <a:ln>
            <a:noFill/>
          </a:ln>
        </p:spPr>
      </p:pic>
      <p:pic>
        <p:nvPicPr>
          <p:cNvPr id="1050" name="Google Shape;1050;p45"/>
          <p:cNvPicPr preferRelativeResize="0"/>
          <p:nvPr/>
        </p:nvPicPr>
        <p:blipFill rotWithShape="1">
          <a:blip r:embed="rId6">
            <a:alphaModFix/>
          </a:blip>
          <a:srcRect b="0" l="0" r="0" t="0"/>
          <a:stretch/>
        </p:blipFill>
        <p:spPr>
          <a:xfrm>
            <a:off x="236306" y="3143740"/>
            <a:ext cx="4967612" cy="905271"/>
          </a:xfrm>
          <a:prstGeom prst="rect">
            <a:avLst/>
          </a:prstGeom>
          <a:noFill/>
          <a:ln>
            <a:noFill/>
          </a:ln>
        </p:spPr>
      </p:pic>
      <p:pic>
        <p:nvPicPr>
          <p:cNvPr id="1051" name="Google Shape;1051;p45"/>
          <p:cNvPicPr preferRelativeResize="0"/>
          <p:nvPr/>
        </p:nvPicPr>
        <p:blipFill rotWithShape="1">
          <a:blip r:embed="rId7">
            <a:alphaModFix/>
          </a:blip>
          <a:srcRect b="0" l="0" r="0" t="0"/>
          <a:stretch/>
        </p:blipFill>
        <p:spPr>
          <a:xfrm>
            <a:off x="387546" y="2198669"/>
            <a:ext cx="3325095" cy="855531"/>
          </a:xfrm>
          <a:prstGeom prst="rect">
            <a:avLst/>
          </a:prstGeom>
          <a:noFill/>
          <a:ln>
            <a:noFill/>
          </a:ln>
        </p:spPr>
      </p:pic>
      <p:sp>
        <p:nvSpPr>
          <p:cNvPr id="1052" name="Google Shape;1052;p45"/>
          <p:cNvSpPr txBox="1"/>
          <p:nvPr/>
        </p:nvSpPr>
        <p:spPr>
          <a:xfrm>
            <a:off x="370456" y="4016814"/>
            <a:ext cx="203369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(dropout posterior)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44"/>
                                        </p:tgtEl>
                                        <p:attrNameLst>
                                          <p:attrName>style.visibility</p:attrName>
                                        </p:attrNameLst>
                                      </p:cBhvr>
                                      <p:to>
                                        <p:strVal val="visible"/>
                                      </p:to>
                                    </p:set>
                                    <p:anim calcmode="lin" valueType="num">
                                      <p:cBhvr additive="base">
                                        <p:cTn dur="500"/>
                                        <p:tgtEl>
                                          <p:spTgt spid="10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6" name="Shape 1056"/>
        <p:cNvGrpSpPr/>
        <p:nvPr/>
      </p:nvGrpSpPr>
      <p:grpSpPr>
        <a:xfrm>
          <a:off x="0" y="0"/>
          <a:ext cx="0" cy="0"/>
          <a:chOff x="0" y="0"/>
          <a:chExt cx="0" cy="0"/>
        </a:xfrm>
      </p:grpSpPr>
      <p:sp>
        <p:nvSpPr>
          <p:cNvPr id="1057" name="Google Shape;1057;p46"/>
          <p:cNvSpPr txBox="1"/>
          <p:nvPr>
            <p:ph type="title"/>
          </p:nvPr>
        </p:nvSpPr>
        <p:spPr>
          <a:xfrm>
            <a:off x="3006437" y="0"/>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Bayesian Compression</a:t>
            </a:r>
            <a:endParaRPr/>
          </a:p>
        </p:txBody>
      </p:sp>
      <p:sp>
        <p:nvSpPr>
          <p:cNvPr id="1058" name="Google Shape;1058;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pic>
        <p:nvPicPr>
          <p:cNvPr id="1059" name="Google Shape;1059;p46"/>
          <p:cNvPicPr preferRelativeResize="0"/>
          <p:nvPr/>
        </p:nvPicPr>
        <p:blipFill rotWithShape="1">
          <a:blip r:embed="rId3">
            <a:alphaModFix/>
          </a:blip>
          <a:srcRect b="0" l="0" r="0" t="0"/>
          <a:stretch/>
        </p:blipFill>
        <p:spPr>
          <a:xfrm>
            <a:off x="6401523" y="1036047"/>
            <a:ext cx="3433346" cy="352914"/>
          </a:xfrm>
          <a:prstGeom prst="rect">
            <a:avLst/>
          </a:prstGeom>
          <a:noFill/>
          <a:ln>
            <a:noFill/>
          </a:ln>
        </p:spPr>
      </p:pic>
      <p:pic>
        <p:nvPicPr>
          <p:cNvPr id="1060" name="Google Shape;1060;p46"/>
          <p:cNvPicPr preferRelativeResize="0"/>
          <p:nvPr/>
        </p:nvPicPr>
        <p:blipFill rotWithShape="1">
          <a:blip r:embed="rId4">
            <a:alphaModFix/>
          </a:blip>
          <a:srcRect b="0" l="0" r="0" t="0"/>
          <a:stretch/>
        </p:blipFill>
        <p:spPr>
          <a:xfrm>
            <a:off x="3064318" y="1026578"/>
            <a:ext cx="3031683" cy="417364"/>
          </a:xfrm>
          <a:prstGeom prst="rect">
            <a:avLst/>
          </a:prstGeom>
          <a:noFill/>
          <a:ln>
            <a:noFill/>
          </a:ln>
        </p:spPr>
      </p:pic>
      <p:pic>
        <p:nvPicPr>
          <p:cNvPr id="1061" name="Google Shape;1061;p46"/>
          <p:cNvPicPr preferRelativeResize="0"/>
          <p:nvPr/>
        </p:nvPicPr>
        <p:blipFill rotWithShape="1">
          <a:blip r:embed="rId5">
            <a:alphaModFix/>
          </a:blip>
          <a:srcRect b="0" l="0" r="0" t="0"/>
          <a:stretch/>
        </p:blipFill>
        <p:spPr>
          <a:xfrm>
            <a:off x="236306" y="3143740"/>
            <a:ext cx="4967612" cy="905271"/>
          </a:xfrm>
          <a:prstGeom prst="rect">
            <a:avLst/>
          </a:prstGeom>
          <a:noFill/>
          <a:ln>
            <a:noFill/>
          </a:ln>
        </p:spPr>
      </p:pic>
      <p:pic>
        <p:nvPicPr>
          <p:cNvPr id="1062" name="Google Shape;1062;p46"/>
          <p:cNvPicPr preferRelativeResize="0"/>
          <p:nvPr/>
        </p:nvPicPr>
        <p:blipFill rotWithShape="1">
          <a:blip r:embed="rId6">
            <a:alphaModFix/>
          </a:blip>
          <a:srcRect b="0" l="0" r="0" t="0"/>
          <a:stretch/>
        </p:blipFill>
        <p:spPr>
          <a:xfrm>
            <a:off x="387546" y="2198669"/>
            <a:ext cx="3325095" cy="855531"/>
          </a:xfrm>
          <a:prstGeom prst="rect">
            <a:avLst/>
          </a:prstGeom>
          <a:noFill/>
          <a:ln>
            <a:noFill/>
          </a:ln>
        </p:spPr>
      </p:pic>
      <p:sp>
        <p:nvSpPr>
          <p:cNvPr id="1063" name="Google Shape;1063;p46"/>
          <p:cNvSpPr txBox="1"/>
          <p:nvPr/>
        </p:nvSpPr>
        <p:spPr>
          <a:xfrm>
            <a:off x="370456" y="4016814"/>
            <a:ext cx="203369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(dropout posterior)</a:t>
            </a:r>
            <a:endParaRPr/>
          </a:p>
        </p:txBody>
      </p:sp>
      <p:grpSp>
        <p:nvGrpSpPr>
          <p:cNvPr id="1064" name="Google Shape;1064;p46"/>
          <p:cNvGrpSpPr/>
          <p:nvPr/>
        </p:nvGrpSpPr>
        <p:grpSpPr>
          <a:xfrm>
            <a:off x="6164494" y="1266990"/>
            <a:ext cx="5443591" cy="5443591"/>
            <a:chOff x="6164494" y="1266990"/>
            <a:chExt cx="5443591" cy="5443591"/>
          </a:xfrm>
        </p:grpSpPr>
        <p:pic>
          <p:nvPicPr>
            <p:cNvPr id="1065" name="Google Shape;1065;p46"/>
            <p:cNvPicPr preferRelativeResize="0"/>
            <p:nvPr/>
          </p:nvPicPr>
          <p:blipFill rotWithShape="1">
            <a:blip r:embed="rId7">
              <a:alphaModFix/>
            </a:blip>
            <a:srcRect b="0" l="0" r="0" t="0"/>
            <a:stretch/>
          </p:blipFill>
          <p:spPr>
            <a:xfrm>
              <a:off x="6164494" y="1266990"/>
              <a:ext cx="5443591" cy="5443591"/>
            </a:xfrm>
            <a:prstGeom prst="rect">
              <a:avLst/>
            </a:prstGeom>
            <a:noFill/>
            <a:ln>
              <a:noFill/>
            </a:ln>
          </p:spPr>
        </p:pic>
        <p:sp>
          <p:nvSpPr>
            <p:cNvPr id="1066" name="Google Shape;1066;p46"/>
            <p:cNvSpPr txBox="1"/>
            <p:nvPr/>
          </p:nvSpPr>
          <p:spPr>
            <a:xfrm rot="-5400000">
              <a:off x="5250992" y="3728327"/>
              <a:ext cx="2272415" cy="369330"/>
            </a:xfrm>
            <a:prstGeom prst="rect">
              <a:avLst/>
            </a:prstGeom>
            <a:noFill/>
            <a:ln>
              <a:noFill/>
            </a:ln>
          </p:spPr>
          <p:txBody>
            <a:bodyPr anchorCtr="0" anchor="t" bIns="45700" lIns="45700" spcFirstLastPara="1" rIns="45700"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Fully connected layer</a:t>
              </a:r>
              <a:endParaRPr/>
            </a:p>
          </p:txBody>
        </p:sp>
        <p:sp>
          <p:nvSpPr>
            <p:cNvPr id="1067" name="Google Shape;1067;p46"/>
            <p:cNvSpPr/>
            <p:nvPr/>
          </p:nvSpPr>
          <p:spPr>
            <a:xfrm>
              <a:off x="6560533" y="6072073"/>
              <a:ext cx="4565375"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rgbClr val="222222"/>
                  </a:solidFill>
                  <a:latin typeface="Arial"/>
                  <a:ea typeface="Arial"/>
                  <a:cs typeface="Arial"/>
                  <a:sym typeface="Arial"/>
                </a:rPr>
                <a:t>Animation: Molchanov, D., Ashukha, A. and Vetrov, D. </a:t>
              </a:r>
              <a:endParaRPr sz="2000">
                <a:solidFill>
                  <a:schemeClr val="dk1"/>
                </a:solidFill>
                <a:latin typeface="Calibri"/>
                <a:ea typeface="Calibri"/>
                <a:cs typeface="Calibri"/>
                <a:sym typeface="Calibri"/>
              </a:endParaRPr>
            </a:p>
          </p:txBody>
        </p:sp>
      </p:grpSp>
      <p:cxnSp>
        <p:nvCxnSpPr>
          <p:cNvPr id="1068" name="Google Shape;1068;p46"/>
          <p:cNvCxnSpPr/>
          <p:nvPr/>
        </p:nvCxnSpPr>
        <p:spPr>
          <a:xfrm>
            <a:off x="8650840" y="1304818"/>
            <a:ext cx="133564" cy="390418"/>
          </a:xfrm>
          <a:prstGeom prst="straightConnector1">
            <a:avLst/>
          </a:prstGeom>
          <a:noFill/>
          <a:ln cap="flat" cmpd="sng" w="9525">
            <a:solidFill>
              <a:schemeClr val="dk1"/>
            </a:solidFill>
            <a:prstDash val="solid"/>
            <a:miter lim="800000"/>
            <a:headEnd len="sm" w="sm"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0"/>
          <p:cNvSpPr txBox="1"/>
          <p:nvPr>
            <p:ph type="title"/>
          </p:nvPr>
        </p:nvSpPr>
        <p:spPr>
          <a:xfrm>
            <a:off x="902855" y="772680"/>
            <a:ext cx="96393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8800"/>
              <a:buFont typeface="Calibri"/>
              <a:buNone/>
            </a:pPr>
            <a:r>
              <a:rPr b="0" i="0" lang="en-US" sz="8800" u="none" cap="none" strike="noStrike">
                <a:solidFill>
                  <a:schemeClr val="dk1"/>
                </a:solidFill>
                <a:latin typeface="Calibri"/>
                <a:ea typeface="Calibri"/>
                <a:cs typeface="Calibri"/>
                <a:sym typeface="Calibri"/>
              </a:rPr>
              <a:t>F    =   E      -       H</a:t>
            </a:r>
            <a:endParaRPr/>
          </a:p>
        </p:txBody>
      </p:sp>
      <p:pic>
        <p:nvPicPr>
          <p:cNvPr id="139" name="Google Shape;139;p20"/>
          <p:cNvPicPr preferRelativeResize="0"/>
          <p:nvPr/>
        </p:nvPicPr>
        <p:blipFill rotWithShape="1">
          <a:blip r:embed="rId3">
            <a:alphaModFix/>
          </a:blip>
          <a:srcRect b="0" l="0" r="0" t="0"/>
          <a:stretch/>
        </p:blipFill>
        <p:spPr>
          <a:xfrm>
            <a:off x="2921000" y="2649974"/>
            <a:ext cx="2374900" cy="3020576"/>
          </a:xfrm>
          <a:prstGeom prst="rect">
            <a:avLst/>
          </a:prstGeom>
          <a:noFill/>
          <a:ln>
            <a:noFill/>
          </a:ln>
        </p:spPr>
      </p:pic>
      <p:sp>
        <p:nvSpPr>
          <p:cNvPr id="140" name="Google Shape;140;p20"/>
          <p:cNvSpPr txBox="1"/>
          <p:nvPr/>
        </p:nvSpPr>
        <p:spPr>
          <a:xfrm>
            <a:off x="2275241" y="5875482"/>
            <a:ext cx="4073359"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Daphne Schippers: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2015 &amp; 2017 world champion 200 meters</a:t>
            </a:r>
            <a:endParaRPr/>
          </a:p>
        </p:txBody>
      </p:sp>
      <p:pic>
        <p:nvPicPr>
          <p:cNvPr id="141" name="Google Shape;141;p20"/>
          <p:cNvPicPr preferRelativeResize="0"/>
          <p:nvPr/>
        </p:nvPicPr>
        <p:blipFill rotWithShape="1">
          <a:blip r:embed="rId4">
            <a:alphaModFix/>
          </a:blip>
          <a:srcRect b="0" l="0" r="0" t="0"/>
          <a:stretch/>
        </p:blipFill>
        <p:spPr>
          <a:xfrm>
            <a:off x="6743700" y="2971800"/>
            <a:ext cx="3677794" cy="2387600"/>
          </a:xfrm>
          <a:prstGeom prst="rect">
            <a:avLst/>
          </a:prstGeom>
          <a:noFill/>
          <a:ln>
            <a:noFill/>
          </a:ln>
        </p:spPr>
      </p:pic>
      <p:sp>
        <p:nvSpPr>
          <p:cNvPr id="142" name="Google Shape;142;p20"/>
          <p:cNvSpPr txBox="1"/>
          <p:nvPr/>
        </p:nvSpPr>
        <p:spPr>
          <a:xfrm>
            <a:off x="7353300" y="5943600"/>
            <a:ext cx="2773323"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Ben Feringa: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Nobel Prize Chemistry 2016</a:t>
            </a:r>
            <a:endParaRPr/>
          </a:p>
        </p:txBody>
      </p:sp>
      <p:sp>
        <p:nvSpPr>
          <p:cNvPr id="143" name="Google Shape;14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2" name="Shape 1072"/>
        <p:cNvGrpSpPr/>
        <p:nvPr/>
      </p:nvGrpSpPr>
      <p:grpSpPr>
        <a:xfrm>
          <a:off x="0" y="0"/>
          <a:ext cx="0" cy="0"/>
          <a:chOff x="0" y="0"/>
          <a:chExt cx="0" cy="0"/>
        </a:xfrm>
      </p:grpSpPr>
      <p:sp>
        <p:nvSpPr>
          <p:cNvPr id="1073" name="Google Shape;1073;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Network Pruning</a:t>
            </a:r>
            <a:endParaRPr/>
          </a:p>
        </p:txBody>
      </p:sp>
      <p:sp>
        <p:nvSpPr>
          <p:cNvPr id="1074" name="Google Shape;1074;p47"/>
          <p:cNvSpPr txBox="1"/>
          <p:nvPr/>
        </p:nvSpPr>
        <p:spPr>
          <a:xfrm>
            <a:off x="10044953" y="1721223"/>
            <a:ext cx="183575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AMLAB &amp; OpenAI</a:t>
            </a:r>
            <a:endParaRPr sz="1800">
              <a:solidFill>
                <a:schemeClr val="dk1"/>
              </a:solidFill>
              <a:latin typeface="Calibri"/>
              <a:ea typeface="Calibri"/>
              <a:cs typeface="Calibri"/>
              <a:sym typeface="Calibri"/>
            </a:endParaRPr>
          </a:p>
        </p:txBody>
      </p:sp>
      <p:sp>
        <p:nvSpPr>
          <p:cNvPr id="1075" name="Google Shape;1075;p47"/>
          <p:cNvSpPr txBox="1"/>
          <p:nvPr/>
        </p:nvSpPr>
        <p:spPr>
          <a:xfrm>
            <a:off x="3321423" y="1371600"/>
            <a:ext cx="859555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“Learning Sparse Neural Networks through L</a:t>
            </a:r>
            <a:r>
              <a:rPr baseline="-25000" lang="en-US" sz="1800">
                <a:solidFill>
                  <a:schemeClr val="dk1"/>
                </a:solidFill>
                <a:latin typeface="Calibri"/>
                <a:ea typeface="Calibri"/>
                <a:cs typeface="Calibri"/>
                <a:sym typeface="Calibri"/>
              </a:rPr>
              <a:t>0</a:t>
            </a:r>
            <a:r>
              <a:rPr lang="en-US" sz="1800">
                <a:solidFill>
                  <a:schemeClr val="dk1"/>
                </a:solidFill>
                <a:latin typeface="Calibri"/>
                <a:ea typeface="Calibri"/>
                <a:cs typeface="Calibri"/>
                <a:sym typeface="Calibri"/>
              </a:rPr>
              <a:t> Regularization”, 2018, Louizos, W. &amp; Kingma</a:t>
            </a:r>
            <a:endParaRPr sz="1800">
              <a:solidFill>
                <a:schemeClr val="dk1"/>
              </a:solidFill>
              <a:latin typeface="Calibri"/>
              <a:ea typeface="Calibri"/>
              <a:cs typeface="Calibri"/>
              <a:sym typeface="Calibri"/>
            </a:endParaRPr>
          </a:p>
        </p:txBody>
      </p:sp>
      <p:pic>
        <p:nvPicPr>
          <p:cNvPr id="1076" name="Google Shape;1076;p47"/>
          <p:cNvPicPr preferRelativeResize="0"/>
          <p:nvPr/>
        </p:nvPicPr>
        <p:blipFill rotWithShape="1">
          <a:blip r:embed="rId3">
            <a:alphaModFix/>
          </a:blip>
          <a:srcRect b="0" l="0" r="0" t="0"/>
          <a:stretch/>
        </p:blipFill>
        <p:spPr>
          <a:xfrm>
            <a:off x="0" y="3566705"/>
            <a:ext cx="4773706" cy="3129930"/>
          </a:xfrm>
          <a:prstGeom prst="rect">
            <a:avLst/>
          </a:prstGeom>
          <a:noFill/>
          <a:ln>
            <a:noFill/>
          </a:ln>
        </p:spPr>
      </p:pic>
      <p:pic>
        <p:nvPicPr>
          <p:cNvPr id="1077" name="Google Shape;1077;p47"/>
          <p:cNvPicPr preferRelativeResize="0"/>
          <p:nvPr/>
        </p:nvPicPr>
        <p:blipFill rotWithShape="1">
          <a:blip r:embed="rId4">
            <a:alphaModFix/>
          </a:blip>
          <a:srcRect b="0" l="0" r="0" t="0"/>
          <a:stretch/>
        </p:blipFill>
        <p:spPr>
          <a:xfrm>
            <a:off x="1941816" y="2353750"/>
            <a:ext cx="9500374" cy="1082321"/>
          </a:xfrm>
          <a:prstGeom prst="rect">
            <a:avLst/>
          </a:prstGeom>
          <a:noFill/>
          <a:ln>
            <a:noFill/>
          </a:ln>
        </p:spPr>
      </p:pic>
      <p:cxnSp>
        <p:nvCxnSpPr>
          <p:cNvPr id="1078" name="Google Shape;1078;p47"/>
          <p:cNvCxnSpPr/>
          <p:nvPr/>
        </p:nvCxnSpPr>
        <p:spPr>
          <a:xfrm flipH="1" rot="10800000">
            <a:off x="5970494" y="3173505"/>
            <a:ext cx="430306" cy="954741"/>
          </a:xfrm>
          <a:prstGeom prst="straightConnector1">
            <a:avLst/>
          </a:prstGeom>
          <a:noFill/>
          <a:ln cap="flat" cmpd="sng" w="9525">
            <a:solidFill>
              <a:schemeClr val="accent1"/>
            </a:solidFill>
            <a:prstDash val="solid"/>
            <a:miter lim="800000"/>
            <a:headEnd len="sm" w="sm" type="none"/>
            <a:tailEnd len="med" w="med" type="triangle"/>
          </a:ln>
        </p:spPr>
      </p:cxnSp>
      <p:sp>
        <p:nvSpPr>
          <p:cNvPr id="1079" name="Google Shape;1079;p47"/>
          <p:cNvSpPr txBox="1"/>
          <p:nvPr/>
        </p:nvSpPr>
        <p:spPr>
          <a:xfrm>
            <a:off x="6064623" y="4034118"/>
            <a:ext cx="298722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 restricts ’s’ to domain [0,1]</a:t>
            </a:r>
            <a:endParaRPr/>
          </a:p>
        </p:txBody>
      </p:sp>
      <p:pic>
        <p:nvPicPr>
          <p:cNvPr id="1080" name="Google Shape;1080;p47"/>
          <p:cNvPicPr preferRelativeResize="0"/>
          <p:nvPr/>
        </p:nvPicPr>
        <p:blipFill rotWithShape="1">
          <a:blip r:embed="rId5">
            <a:alphaModFix/>
          </a:blip>
          <a:srcRect b="0" l="0" r="0" t="0"/>
          <a:stretch/>
        </p:blipFill>
        <p:spPr>
          <a:xfrm>
            <a:off x="6218948" y="3745909"/>
            <a:ext cx="1165524" cy="291381"/>
          </a:xfrm>
          <a:prstGeom prst="rect">
            <a:avLst/>
          </a:prstGeom>
          <a:noFill/>
          <a:ln>
            <a:noFill/>
          </a:ln>
        </p:spPr>
      </p:pic>
      <p:cxnSp>
        <p:nvCxnSpPr>
          <p:cNvPr id="1081" name="Google Shape;1081;p47"/>
          <p:cNvCxnSpPr/>
          <p:nvPr/>
        </p:nvCxnSpPr>
        <p:spPr>
          <a:xfrm flipH="1" rot="10800000">
            <a:off x="10004612" y="3339353"/>
            <a:ext cx="555811" cy="1219200"/>
          </a:xfrm>
          <a:prstGeom prst="straightConnector1">
            <a:avLst/>
          </a:prstGeom>
          <a:noFill/>
          <a:ln cap="flat" cmpd="sng" w="9525">
            <a:solidFill>
              <a:schemeClr val="accent1"/>
            </a:solidFill>
            <a:prstDash val="solid"/>
            <a:miter lim="800000"/>
            <a:headEnd len="sm" w="sm" type="none"/>
            <a:tailEnd len="med" w="med" type="triangle"/>
          </a:ln>
        </p:spPr>
      </p:cxnSp>
      <p:sp>
        <p:nvSpPr>
          <p:cNvPr id="1082" name="Google Shape;1082;p47"/>
          <p:cNvSpPr txBox="1"/>
          <p:nvPr/>
        </p:nvSpPr>
        <p:spPr>
          <a:xfrm>
            <a:off x="8839672" y="4558553"/>
            <a:ext cx="335232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Probability for g(s) so be non-zero</a:t>
            </a:r>
            <a:endParaRPr/>
          </a:p>
        </p:txBody>
      </p:sp>
      <p:pic>
        <p:nvPicPr>
          <p:cNvPr id="1083" name="Google Shape;1083;p47"/>
          <p:cNvPicPr preferRelativeResize="0"/>
          <p:nvPr/>
        </p:nvPicPr>
        <p:blipFill rotWithShape="1">
          <a:blip r:embed="rId6">
            <a:alphaModFix/>
          </a:blip>
          <a:srcRect b="0" l="0" r="0" t="0"/>
          <a:stretch/>
        </p:blipFill>
        <p:spPr>
          <a:xfrm>
            <a:off x="5607424" y="5419165"/>
            <a:ext cx="5405714" cy="1158367"/>
          </a:xfrm>
          <a:prstGeom prst="rect">
            <a:avLst/>
          </a:prstGeom>
          <a:noFill/>
          <a:ln>
            <a:noFill/>
          </a:ln>
        </p:spPr>
      </p:pic>
      <p:sp>
        <p:nvSpPr>
          <p:cNvPr id="1084" name="Google Shape;1084;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8" name="Shape 1088"/>
        <p:cNvGrpSpPr/>
        <p:nvPr/>
      </p:nvGrpSpPr>
      <p:grpSpPr>
        <a:xfrm>
          <a:off x="0" y="0"/>
          <a:ext cx="0" cy="0"/>
          <a:chOff x="0" y="0"/>
          <a:chExt cx="0" cy="0"/>
        </a:xfrm>
      </p:grpSpPr>
      <p:sp>
        <p:nvSpPr>
          <p:cNvPr id="1089" name="Google Shape;1089;p48"/>
          <p:cNvSpPr txBox="1"/>
          <p:nvPr>
            <p:ph type="title"/>
          </p:nvPr>
        </p:nvSpPr>
        <p:spPr>
          <a:xfrm>
            <a:off x="448235" y="244102"/>
            <a:ext cx="3989294"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Probabilistic Binary Networks</a:t>
            </a:r>
            <a:endParaRPr/>
          </a:p>
        </p:txBody>
      </p:sp>
      <p:sp>
        <p:nvSpPr>
          <p:cNvPr id="1090" name="Google Shape;1090;p48"/>
          <p:cNvSpPr txBox="1"/>
          <p:nvPr/>
        </p:nvSpPr>
        <p:spPr>
          <a:xfrm>
            <a:off x="484094" y="1653989"/>
            <a:ext cx="3886833"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“Probabilistic Binary Neural Networks”,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2018, Peters &amp; W.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(Bosch-UvA Delta Lab)</a:t>
            </a:r>
            <a:endParaRPr/>
          </a:p>
        </p:txBody>
      </p:sp>
      <p:pic>
        <p:nvPicPr>
          <p:cNvPr id="1091" name="Google Shape;1091;p48"/>
          <p:cNvPicPr preferRelativeResize="0"/>
          <p:nvPr/>
        </p:nvPicPr>
        <p:blipFill rotWithShape="1">
          <a:blip r:embed="rId3">
            <a:alphaModFix/>
          </a:blip>
          <a:srcRect b="0" l="227" r="218" t="0"/>
          <a:stretch/>
        </p:blipFill>
        <p:spPr>
          <a:xfrm>
            <a:off x="7570694" y="389965"/>
            <a:ext cx="4074459" cy="6098253"/>
          </a:xfrm>
          <a:prstGeom prst="rect">
            <a:avLst/>
          </a:prstGeom>
          <a:noFill/>
          <a:ln>
            <a:noFill/>
          </a:ln>
        </p:spPr>
      </p:pic>
      <p:sp>
        <p:nvSpPr>
          <p:cNvPr id="1092" name="Google Shape;1092;p48"/>
          <p:cNvSpPr txBox="1"/>
          <p:nvPr/>
        </p:nvSpPr>
        <p:spPr>
          <a:xfrm>
            <a:off x="5997389" y="5889812"/>
            <a:ext cx="184422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Binary activations</a:t>
            </a:r>
            <a:endParaRPr/>
          </a:p>
        </p:txBody>
      </p:sp>
      <p:sp>
        <p:nvSpPr>
          <p:cNvPr id="1093" name="Google Shape;1093;p48"/>
          <p:cNvSpPr txBox="1"/>
          <p:nvPr/>
        </p:nvSpPr>
        <p:spPr>
          <a:xfrm>
            <a:off x="4719918" y="5338482"/>
            <a:ext cx="351243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Binomial distributed binary weights</a:t>
            </a:r>
            <a:endParaRPr/>
          </a:p>
        </p:txBody>
      </p:sp>
      <p:sp>
        <p:nvSpPr>
          <p:cNvPr id="1094" name="Google Shape;1094;p48"/>
          <p:cNvSpPr txBox="1"/>
          <p:nvPr/>
        </p:nvSpPr>
        <p:spPr>
          <a:xfrm>
            <a:off x="5096435" y="4195482"/>
            <a:ext cx="247644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Gaussian pre-activations</a:t>
            </a:r>
            <a:endParaRPr/>
          </a:p>
        </p:txBody>
      </p:sp>
      <p:sp>
        <p:nvSpPr>
          <p:cNvPr id="1095" name="Google Shape;1095;p48"/>
          <p:cNvSpPr txBox="1"/>
          <p:nvPr/>
        </p:nvSpPr>
        <p:spPr>
          <a:xfrm>
            <a:off x="4289611" y="3200399"/>
            <a:ext cx="330282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Probabilistic versions of BN &amp; MP</a:t>
            </a:r>
            <a:endParaRPr/>
          </a:p>
        </p:txBody>
      </p:sp>
      <p:sp>
        <p:nvSpPr>
          <p:cNvPr id="1096" name="Google Shape;1096;p48"/>
          <p:cNvSpPr txBox="1"/>
          <p:nvPr/>
        </p:nvSpPr>
        <p:spPr>
          <a:xfrm>
            <a:off x="3221590" y="2595283"/>
            <a:ext cx="145604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Thresholding </a:t>
            </a:r>
            <a:endParaRPr/>
          </a:p>
        </p:txBody>
      </p:sp>
      <p:sp>
        <p:nvSpPr>
          <p:cNvPr id="1097" name="Google Shape;1097;p48"/>
          <p:cNvSpPr txBox="1"/>
          <p:nvPr/>
        </p:nvSpPr>
        <p:spPr>
          <a:xfrm>
            <a:off x="4464423" y="1909482"/>
            <a:ext cx="325666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Binomial distributed activations  </a:t>
            </a:r>
            <a:endParaRPr/>
          </a:p>
        </p:txBody>
      </p:sp>
      <p:sp>
        <p:nvSpPr>
          <p:cNvPr id="1098" name="Google Shape;1098;p48"/>
          <p:cNvSpPr txBox="1"/>
          <p:nvPr/>
        </p:nvSpPr>
        <p:spPr>
          <a:xfrm>
            <a:off x="6548718" y="1277471"/>
            <a:ext cx="92845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Sample </a:t>
            </a:r>
            <a:endParaRPr/>
          </a:p>
        </p:txBody>
      </p:sp>
      <p:sp>
        <p:nvSpPr>
          <p:cNvPr id="1099" name="Google Shape;1099;p48"/>
          <p:cNvSpPr txBox="1"/>
          <p:nvPr/>
        </p:nvSpPr>
        <p:spPr>
          <a:xfrm>
            <a:off x="5513294" y="645458"/>
            <a:ext cx="201266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Discrete activations</a:t>
            </a:r>
            <a:endParaRPr/>
          </a:p>
        </p:txBody>
      </p:sp>
      <p:pic>
        <p:nvPicPr>
          <p:cNvPr id="1100" name="Google Shape;1100;p48"/>
          <p:cNvPicPr preferRelativeResize="0"/>
          <p:nvPr/>
        </p:nvPicPr>
        <p:blipFill rotWithShape="1">
          <a:blip r:embed="rId4">
            <a:alphaModFix/>
          </a:blip>
          <a:srcRect b="0" l="0" r="0" t="0"/>
          <a:stretch/>
        </p:blipFill>
        <p:spPr>
          <a:xfrm>
            <a:off x="366955" y="4034117"/>
            <a:ext cx="3841974" cy="1433855"/>
          </a:xfrm>
          <a:prstGeom prst="rect">
            <a:avLst/>
          </a:prstGeom>
          <a:noFill/>
          <a:ln>
            <a:noFill/>
          </a:ln>
        </p:spPr>
      </p:pic>
      <p:sp>
        <p:nvSpPr>
          <p:cNvPr id="1101" name="Google Shape;110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pic>
        <p:nvPicPr>
          <p:cNvPr id="1102" name="Google Shape;1102;p48"/>
          <p:cNvPicPr preferRelativeResize="0"/>
          <p:nvPr/>
        </p:nvPicPr>
        <p:blipFill rotWithShape="1">
          <a:blip r:embed="rId5">
            <a:alphaModFix/>
          </a:blip>
          <a:srcRect b="0" l="0" r="0" t="0"/>
          <a:stretch/>
        </p:blipFill>
        <p:spPr>
          <a:xfrm>
            <a:off x="4556991" y="2370828"/>
            <a:ext cx="3021445" cy="64253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6" name="Shape 1106"/>
        <p:cNvGrpSpPr/>
        <p:nvPr/>
      </p:nvGrpSpPr>
      <p:grpSpPr>
        <a:xfrm>
          <a:off x="0" y="0"/>
          <a:ext cx="0" cy="0"/>
          <a:chOff x="0" y="0"/>
          <a:chExt cx="0" cy="0"/>
        </a:xfrm>
      </p:grpSpPr>
      <p:sp>
        <p:nvSpPr>
          <p:cNvPr id="1107" name="Google Shape;1107;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Differentiable Quantization</a:t>
            </a:r>
            <a:endParaRPr/>
          </a:p>
        </p:txBody>
      </p:sp>
      <p:pic>
        <p:nvPicPr>
          <p:cNvPr id="1108" name="Google Shape;1108;p49"/>
          <p:cNvPicPr preferRelativeResize="0"/>
          <p:nvPr/>
        </p:nvPicPr>
        <p:blipFill rotWithShape="1">
          <a:blip r:embed="rId3">
            <a:alphaModFix/>
          </a:blip>
          <a:srcRect b="0" l="0" r="0" t="0"/>
          <a:stretch/>
        </p:blipFill>
        <p:spPr>
          <a:xfrm>
            <a:off x="968187" y="1926302"/>
            <a:ext cx="6898341" cy="2398914"/>
          </a:xfrm>
          <a:prstGeom prst="rect">
            <a:avLst/>
          </a:prstGeom>
          <a:noFill/>
          <a:ln>
            <a:noFill/>
          </a:ln>
        </p:spPr>
      </p:pic>
      <p:sp>
        <p:nvSpPr>
          <p:cNvPr id="1109" name="Google Shape;1109;p49"/>
          <p:cNvSpPr txBox="1"/>
          <p:nvPr/>
        </p:nvSpPr>
        <p:spPr>
          <a:xfrm>
            <a:off x="3980331" y="1317811"/>
            <a:ext cx="833369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“Differentiable Neural Network Quantization”, 2018, Louizos, Reisser, Blankevoort, W. </a:t>
            </a:r>
            <a:endParaRPr/>
          </a:p>
        </p:txBody>
      </p:sp>
      <p:pic>
        <p:nvPicPr>
          <p:cNvPr id="1110" name="Google Shape;1110;p49"/>
          <p:cNvPicPr preferRelativeResize="0"/>
          <p:nvPr/>
        </p:nvPicPr>
        <p:blipFill rotWithShape="1">
          <a:blip r:embed="rId4">
            <a:alphaModFix/>
          </a:blip>
          <a:srcRect b="2560" l="0" r="0" t="5652"/>
          <a:stretch/>
        </p:blipFill>
        <p:spPr>
          <a:xfrm>
            <a:off x="416859" y="4719916"/>
            <a:ext cx="4760259" cy="1398496"/>
          </a:xfrm>
          <a:prstGeom prst="rect">
            <a:avLst/>
          </a:prstGeom>
          <a:noFill/>
          <a:ln>
            <a:noFill/>
          </a:ln>
        </p:spPr>
      </p:pic>
      <p:sp>
        <p:nvSpPr>
          <p:cNvPr id="1111" name="Google Shape;1111;p49"/>
          <p:cNvSpPr txBox="1"/>
          <p:nvPr/>
        </p:nvSpPr>
        <p:spPr>
          <a:xfrm>
            <a:off x="8874425" y="1667436"/>
            <a:ext cx="331757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(Qualcomm AI Research &amp; QUVA)</a:t>
            </a:r>
            <a:endParaRPr/>
          </a:p>
        </p:txBody>
      </p:sp>
      <p:sp>
        <p:nvSpPr>
          <p:cNvPr id="1112" name="Google Shape;1112;p49"/>
          <p:cNvSpPr txBox="1"/>
          <p:nvPr/>
        </p:nvSpPr>
        <p:spPr>
          <a:xfrm>
            <a:off x="7960659" y="2407024"/>
            <a:ext cx="4160563" cy="1477328"/>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Define differentiable distribution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over grid points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Use Gumbel-Softmax to sample</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gridpoint</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Backprop to learn weights, grid-values</a:t>
            </a:r>
            <a:endParaRPr/>
          </a:p>
        </p:txBody>
      </p:sp>
      <p:graphicFrame>
        <p:nvGraphicFramePr>
          <p:cNvPr id="1113" name="Google Shape;1113;p49"/>
          <p:cNvGraphicFramePr/>
          <p:nvPr/>
        </p:nvGraphicFramePr>
        <p:xfrm>
          <a:off x="5553634" y="4663481"/>
          <a:ext cx="3000000" cy="3000000"/>
        </p:xfrm>
        <a:graphic>
          <a:graphicData uri="http://schemas.openxmlformats.org/drawingml/2006/table">
            <a:tbl>
              <a:tblPr>
                <a:noFill/>
                <a:tableStyleId>{16B1BEA5-B9DD-4FA4-863D-1869439DB2A5}</a:tableStyleId>
              </a:tblPr>
              <a:tblGrid>
                <a:gridCol w="1590125"/>
                <a:gridCol w="1590125"/>
                <a:gridCol w="1590125"/>
                <a:gridCol w="1590125"/>
              </a:tblGrid>
              <a:tr h="664575">
                <a:tc>
                  <a:txBody>
                    <a:bodyPr>
                      <a:noAutofit/>
                    </a:bodyPr>
                    <a:lstStyle/>
                    <a:p>
                      <a:pPr indent="0" lvl="0" marL="0" marR="0" rtl="0" algn="l">
                        <a:spcBef>
                          <a:spcPts val="0"/>
                        </a:spcBef>
                        <a:spcAft>
                          <a:spcPts val="0"/>
                        </a:spcAft>
                        <a:buClr>
                          <a:schemeClr val="dk1"/>
                        </a:buClr>
                        <a:buSzPts val="1800"/>
                        <a:buFont typeface="Calibri"/>
                        <a:buNone/>
                      </a:pPr>
                      <a:r>
                        <a:rPr lang="en-US" sz="1800" u="none" cap="none" strike="noStrike"/>
                        <a:t>Imagenet Top1 Error</a:t>
                      </a:r>
                      <a:endParaRPr sz="1800" u="none" cap="none" strike="noStrike"/>
                    </a:p>
                  </a:txBody>
                  <a:tcPr marT="91425" marB="91425" marR="91425" marL="91425"/>
                </a:tc>
                <a:tc>
                  <a:txBody>
                    <a:bodyPr>
                      <a:noAutofit/>
                    </a:bodyPr>
                    <a:lstStyle/>
                    <a:p>
                      <a:pPr indent="0" lvl="0" marL="0" marR="0" rtl="0" algn="l">
                        <a:spcBef>
                          <a:spcPts val="0"/>
                        </a:spcBef>
                        <a:spcAft>
                          <a:spcPts val="0"/>
                        </a:spcAft>
                        <a:buClr>
                          <a:schemeClr val="dk1"/>
                        </a:buClr>
                        <a:buSzPts val="1800"/>
                        <a:buFont typeface="Calibri"/>
                        <a:buNone/>
                      </a:pPr>
                      <a:r>
                        <a:rPr lang="en-US" sz="1800" u="none" cap="none" strike="noStrike"/>
                        <a:t>High Precision</a:t>
                      </a:r>
                      <a:endParaRPr sz="1800" u="none" cap="none" strike="noStrike"/>
                    </a:p>
                  </a:txBody>
                  <a:tcPr marT="91425" marB="91425" marR="91425" marL="91425">
                    <a:lnR cap="flat" cmpd="sng" w="9525">
                      <a:solidFill>
                        <a:srgbClr val="9E9E9E"/>
                      </a:solidFill>
                      <a:prstDash val="solid"/>
                      <a:round/>
                      <a:headEnd len="sm" w="sm" type="none"/>
                      <a:tailEnd len="sm" w="sm" type="none"/>
                    </a:lnR>
                  </a:tcPr>
                </a:tc>
                <a:tc>
                  <a:txBody>
                    <a:bodyPr>
                      <a:noAutofit/>
                    </a:bodyPr>
                    <a:lstStyle/>
                    <a:p>
                      <a:pPr indent="0" lvl="0" marL="0" marR="0" rtl="0" algn="l">
                        <a:spcBef>
                          <a:spcPts val="0"/>
                        </a:spcBef>
                        <a:spcAft>
                          <a:spcPts val="0"/>
                        </a:spcAft>
                        <a:buClr>
                          <a:schemeClr val="dk1"/>
                        </a:buClr>
                        <a:buSzPts val="1800"/>
                        <a:buFont typeface="Calibri"/>
                        <a:buNone/>
                      </a:pPr>
                      <a:r>
                        <a:rPr lang="en-US" sz="1800" u="none" cap="none" strike="noStrike"/>
                        <a:t>Rounding</a:t>
                      </a:r>
                      <a:endParaRPr sz="18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marR="0" rtl="0" algn="l">
                        <a:spcBef>
                          <a:spcPts val="0"/>
                        </a:spcBef>
                        <a:spcAft>
                          <a:spcPts val="0"/>
                        </a:spcAft>
                        <a:buClr>
                          <a:schemeClr val="dk1"/>
                        </a:buClr>
                        <a:buSzPts val="1800"/>
                        <a:buFont typeface="Calibri"/>
                        <a:buNone/>
                      </a:pPr>
                      <a:r>
                        <a:rPr lang="en-US" sz="1800" u="none" cap="none" strike="noStrike"/>
                        <a:t>DNNQ (this work)</a:t>
                      </a:r>
                      <a:endParaRPr sz="1800" u="none" cap="none" strike="noStrike"/>
                    </a:p>
                  </a:txBody>
                  <a:tcPr marT="91425" marB="91425" marR="91425" marL="91425">
                    <a:lnL cap="flat" cmpd="sng" w="9525">
                      <a:solidFill>
                        <a:srgbClr val="9E9E9E"/>
                      </a:solidFill>
                      <a:prstDash val="solid"/>
                      <a:round/>
                      <a:headEnd len="sm" w="sm" type="none"/>
                      <a:tailEnd len="sm" w="sm" type="none"/>
                    </a:lnL>
                  </a:tcPr>
                </a:tc>
              </a:tr>
              <a:tr h="415350">
                <a:tc>
                  <a:txBody>
                    <a:bodyPr>
                      <a:noAutofit/>
                    </a:bodyPr>
                    <a:lstStyle/>
                    <a:p>
                      <a:pPr indent="0" lvl="0" marL="0" marR="0" rtl="0" algn="l">
                        <a:spcBef>
                          <a:spcPts val="0"/>
                        </a:spcBef>
                        <a:spcAft>
                          <a:spcPts val="0"/>
                        </a:spcAft>
                        <a:buClr>
                          <a:schemeClr val="dk1"/>
                        </a:buClr>
                        <a:buSzPts val="1800"/>
                        <a:buFont typeface="Calibri"/>
                        <a:buNone/>
                      </a:pPr>
                      <a:r>
                        <a:rPr lang="en-US" sz="1800" u="none" cap="none" strike="noStrike"/>
                        <a:t>Mobilenet</a:t>
                      </a:r>
                      <a:endParaRPr sz="1800" u="none" cap="none" strike="noStrike"/>
                    </a:p>
                  </a:txBody>
                  <a:tcPr marT="91425" marB="91425" marR="91425" marL="91425"/>
                </a:tc>
                <a:tc>
                  <a:txBody>
                    <a:bodyPr>
                      <a:noAutofit/>
                    </a:bodyPr>
                    <a:lstStyle/>
                    <a:p>
                      <a:pPr indent="0" lvl="0" marL="0" marR="0" rtl="0" algn="l">
                        <a:spcBef>
                          <a:spcPts val="0"/>
                        </a:spcBef>
                        <a:spcAft>
                          <a:spcPts val="0"/>
                        </a:spcAft>
                        <a:buClr>
                          <a:schemeClr val="dk1"/>
                        </a:buClr>
                        <a:buSzPts val="1800"/>
                        <a:buFont typeface="Calibri"/>
                        <a:buNone/>
                      </a:pPr>
                      <a:r>
                        <a:rPr lang="en-US" sz="1800" u="none" cap="none" strike="noStrike"/>
                        <a:t>28.36%</a:t>
                      </a:r>
                      <a:endParaRPr sz="1800" u="none" cap="none" strike="noStrike"/>
                    </a:p>
                  </a:txBody>
                  <a:tcPr marT="91425" marB="91425" marR="91425" marL="91425">
                    <a:lnR cap="flat" cmpd="sng" w="9525">
                      <a:solidFill>
                        <a:srgbClr val="9E9E9E"/>
                      </a:solidFill>
                      <a:prstDash val="solid"/>
                      <a:round/>
                      <a:headEnd len="sm" w="sm" type="none"/>
                      <a:tailEnd len="sm" w="sm" type="none"/>
                    </a:lnR>
                  </a:tcPr>
                </a:tc>
                <a:tc>
                  <a:txBody>
                    <a:bodyPr>
                      <a:noAutofit/>
                    </a:bodyPr>
                    <a:lstStyle/>
                    <a:p>
                      <a:pPr indent="0" lvl="0" marL="0" marR="0" rtl="0" algn="l">
                        <a:spcBef>
                          <a:spcPts val="0"/>
                        </a:spcBef>
                        <a:spcAft>
                          <a:spcPts val="0"/>
                        </a:spcAft>
                        <a:buClr>
                          <a:schemeClr val="dk1"/>
                        </a:buClr>
                        <a:buSzPts val="1800"/>
                        <a:buFont typeface="Calibri"/>
                        <a:buNone/>
                      </a:pPr>
                      <a:r>
                        <a:rPr lang="en-US" sz="1800" u="none" cap="none" strike="noStrike"/>
                        <a:t>5/5: 55.23%</a:t>
                      </a:r>
                      <a:endParaRPr sz="18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marR="0" rtl="0" algn="l">
                        <a:spcBef>
                          <a:spcPts val="0"/>
                        </a:spcBef>
                        <a:spcAft>
                          <a:spcPts val="0"/>
                        </a:spcAft>
                        <a:buClr>
                          <a:schemeClr val="dk1"/>
                        </a:buClr>
                        <a:buSzPts val="1800"/>
                        <a:buFont typeface="Calibri"/>
                        <a:buNone/>
                      </a:pPr>
                      <a:r>
                        <a:rPr lang="en-US" sz="1800" u="none" cap="none" strike="noStrike"/>
                        <a:t>5/5: 42.77%</a:t>
                      </a:r>
                      <a:endParaRPr sz="1800" u="none" cap="none" strike="noStrike"/>
                    </a:p>
                  </a:txBody>
                  <a:tcPr marT="91425" marB="91425" marR="91425" marL="91425">
                    <a:lnL cap="flat" cmpd="sng" w="9525">
                      <a:solidFill>
                        <a:srgbClr val="9E9E9E"/>
                      </a:solidFill>
                      <a:prstDash val="solid"/>
                      <a:round/>
                      <a:headEnd len="sm" w="sm" type="none"/>
                      <a:tailEnd len="sm" w="sm" type="none"/>
                    </a:lnL>
                  </a:tcPr>
                </a:tc>
              </a:tr>
              <a:tr h="415350">
                <a:tc>
                  <a:txBody>
                    <a:bodyPr>
                      <a:noAutofit/>
                    </a:bodyPr>
                    <a:lstStyle/>
                    <a:p>
                      <a:pPr indent="0" lvl="0" marL="0" marR="0" rtl="0" algn="l">
                        <a:spcBef>
                          <a:spcPts val="0"/>
                        </a:spcBef>
                        <a:spcAft>
                          <a:spcPts val="0"/>
                        </a:spcAft>
                        <a:buClr>
                          <a:schemeClr val="dk1"/>
                        </a:buClr>
                        <a:buSzPts val="1800"/>
                        <a:buFont typeface="Calibri"/>
                        <a:buNone/>
                      </a:pPr>
                      <a:r>
                        <a:rPr lang="en-US" sz="1800" u="none" cap="none" strike="noStrike"/>
                        <a:t>Resnet18</a:t>
                      </a:r>
                      <a:endParaRPr sz="1800" u="none" cap="none" strike="noStrike"/>
                    </a:p>
                  </a:txBody>
                  <a:tcPr marT="91425" marB="91425" marR="91425" marL="91425"/>
                </a:tc>
                <a:tc>
                  <a:txBody>
                    <a:bodyPr>
                      <a:noAutofit/>
                    </a:bodyPr>
                    <a:lstStyle/>
                    <a:p>
                      <a:pPr indent="0" lvl="0" marL="0" marR="0" rtl="0" algn="l">
                        <a:spcBef>
                          <a:spcPts val="0"/>
                        </a:spcBef>
                        <a:spcAft>
                          <a:spcPts val="0"/>
                        </a:spcAft>
                        <a:buClr>
                          <a:schemeClr val="dk1"/>
                        </a:buClr>
                        <a:buSzPts val="1800"/>
                        <a:buFont typeface="Calibri"/>
                        <a:buNone/>
                      </a:pPr>
                      <a:r>
                        <a:rPr lang="en-US" sz="1800" u="none" cap="none" strike="noStrike"/>
                        <a:t>30.46%</a:t>
                      </a:r>
                      <a:endParaRPr sz="1800" u="none" cap="none" strike="noStrike"/>
                    </a:p>
                  </a:txBody>
                  <a:tcPr marT="91425" marB="91425" marR="91425" marL="91425">
                    <a:lnR cap="flat" cmpd="sng" w="9525">
                      <a:solidFill>
                        <a:srgbClr val="9E9E9E"/>
                      </a:solidFill>
                      <a:prstDash val="solid"/>
                      <a:round/>
                      <a:headEnd len="sm" w="sm" type="none"/>
                      <a:tailEnd len="sm" w="sm" type="none"/>
                    </a:lnR>
                  </a:tcPr>
                </a:tc>
                <a:tc>
                  <a:txBody>
                    <a:bodyPr>
                      <a:noAutofit/>
                    </a:bodyPr>
                    <a:lstStyle/>
                    <a:p>
                      <a:pPr indent="0" lvl="0" marL="0" marR="0" rtl="0" algn="l">
                        <a:spcBef>
                          <a:spcPts val="0"/>
                        </a:spcBef>
                        <a:spcAft>
                          <a:spcPts val="0"/>
                        </a:spcAft>
                        <a:buClr>
                          <a:schemeClr val="dk1"/>
                        </a:buClr>
                        <a:buSzPts val="1800"/>
                        <a:buFont typeface="Calibri"/>
                        <a:buNone/>
                      </a:pPr>
                      <a:r>
                        <a:rPr lang="en-US" sz="1800" u="none" cap="none" strike="noStrike"/>
                        <a:t>4/4: 78.79%</a:t>
                      </a:r>
                      <a:endParaRPr sz="18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marR="0" rtl="0" algn="l">
                        <a:spcBef>
                          <a:spcPts val="0"/>
                        </a:spcBef>
                        <a:spcAft>
                          <a:spcPts val="0"/>
                        </a:spcAft>
                        <a:buClr>
                          <a:schemeClr val="dk1"/>
                        </a:buClr>
                        <a:buSzPts val="1800"/>
                        <a:buFont typeface="Calibri"/>
                        <a:buNone/>
                      </a:pPr>
                      <a:r>
                        <a:rPr lang="en-US" sz="1800" u="none" cap="none" strike="noStrike">
                          <a:solidFill>
                            <a:schemeClr val="dk1"/>
                          </a:solidFill>
                        </a:rPr>
                        <a:t>4/4: 37.54%</a:t>
                      </a:r>
                      <a:endParaRPr sz="1800" u="none" cap="none" strike="noStrike"/>
                    </a:p>
                  </a:txBody>
                  <a:tcPr marT="91425" marB="91425" marR="91425" marL="91425">
                    <a:lnL cap="flat" cmpd="sng" w="9525">
                      <a:solidFill>
                        <a:srgbClr val="9E9E9E"/>
                      </a:solidFill>
                      <a:prstDash val="solid"/>
                      <a:round/>
                      <a:headEnd len="sm" w="sm" type="none"/>
                      <a:tailEnd len="sm" w="sm" type="none"/>
                    </a:lnL>
                  </a:tcPr>
                </a:tc>
              </a:tr>
            </a:tbl>
          </a:graphicData>
        </a:graphic>
      </p:graphicFrame>
      <p:sp>
        <p:nvSpPr>
          <p:cNvPr id="1114" name="Google Shape;1114;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8" name="Shape 1118"/>
        <p:cNvGrpSpPr/>
        <p:nvPr/>
      </p:nvGrpSpPr>
      <p:grpSpPr>
        <a:xfrm>
          <a:off x="0" y="0"/>
          <a:ext cx="0" cy="0"/>
          <a:chOff x="0" y="0"/>
          <a:chExt cx="0" cy="0"/>
        </a:xfrm>
      </p:grpSpPr>
      <p:sp>
        <p:nvSpPr>
          <p:cNvPr id="1119" name="Google Shape;1119;p50"/>
          <p:cNvSpPr txBox="1"/>
          <p:nvPr>
            <p:ph type="title"/>
          </p:nvPr>
        </p:nvSpPr>
        <p:spPr>
          <a:xfrm>
            <a:off x="448236" y="176867"/>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Spiking Neural Networks </a:t>
            </a:r>
            <a:endParaRPr/>
          </a:p>
        </p:txBody>
      </p:sp>
      <p:sp>
        <p:nvSpPr>
          <p:cNvPr id="1120" name="Google Shape;1120;p50"/>
          <p:cNvSpPr/>
          <p:nvPr/>
        </p:nvSpPr>
        <p:spPr>
          <a:xfrm>
            <a:off x="6631173" y="5413395"/>
            <a:ext cx="3739117"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https://studywolf.wordpress.com/tag/spiking-camera/</a:t>
            </a:r>
            <a:endParaRPr/>
          </a:p>
        </p:txBody>
      </p:sp>
      <p:pic>
        <p:nvPicPr>
          <p:cNvPr descr="spikingcameratest.gif" id="1121" name="Google Shape;1121;p50"/>
          <p:cNvPicPr preferRelativeResize="0"/>
          <p:nvPr/>
        </p:nvPicPr>
        <p:blipFill rotWithShape="1">
          <a:blip r:embed="rId3">
            <a:alphaModFix/>
          </a:blip>
          <a:srcRect b="0" l="0" r="0" t="0"/>
          <a:stretch/>
        </p:blipFill>
        <p:spPr>
          <a:xfrm>
            <a:off x="6424637" y="1910573"/>
            <a:ext cx="4144750" cy="3460867"/>
          </a:xfrm>
          <a:prstGeom prst="rect">
            <a:avLst/>
          </a:prstGeom>
          <a:noFill/>
          <a:ln>
            <a:noFill/>
          </a:ln>
        </p:spPr>
      </p:pic>
      <p:sp>
        <p:nvSpPr>
          <p:cNvPr id="1122" name="Google Shape;1122;p50"/>
          <p:cNvSpPr txBox="1"/>
          <p:nvPr/>
        </p:nvSpPr>
        <p:spPr>
          <a:xfrm>
            <a:off x="7860415" y="5754873"/>
            <a:ext cx="1173719"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(Jorg Conradt)</a:t>
            </a:r>
            <a:endParaRPr/>
          </a:p>
        </p:txBody>
      </p:sp>
      <p:pic>
        <p:nvPicPr>
          <p:cNvPr id="1123" name="Google Shape;1123;p50"/>
          <p:cNvPicPr preferRelativeResize="0"/>
          <p:nvPr/>
        </p:nvPicPr>
        <p:blipFill rotWithShape="1">
          <a:blip r:embed="rId4">
            <a:alphaModFix/>
          </a:blip>
          <a:srcRect b="0" l="0" r="0" t="0"/>
          <a:stretch/>
        </p:blipFill>
        <p:spPr>
          <a:xfrm>
            <a:off x="1223544" y="2540790"/>
            <a:ext cx="3329172" cy="1872659"/>
          </a:xfrm>
          <a:prstGeom prst="rect">
            <a:avLst/>
          </a:prstGeom>
          <a:noFill/>
          <a:ln>
            <a:noFill/>
          </a:ln>
        </p:spPr>
      </p:pic>
      <p:pic>
        <p:nvPicPr>
          <p:cNvPr id="1124" name="Google Shape;1124;p50"/>
          <p:cNvPicPr preferRelativeResize="0"/>
          <p:nvPr/>
        </p:nvPicPr>
        <p:blipFill rotWithShape="1">
          <a:blip r:embed="rId5">
            <a:alphaModFix/>
          </a:blip>
          <a:srcRect b="0" l="0" r="0" t="0"/>
          <a:stretch/>
        </p:blipFill>
        <p:spPr>
          <a:xfrm>
            <a:off x="1242185" y="2535239"/>
            <a:ext cx="1948476" cy="1094858"/>
          </a:xfrm>
          <a:prstGeom prst="rect">
            <a:avLst/>
          </a:prstGeom>
          <a:noFill/>
          <a:ln>
            <a:noFill/>
          </a:ln>
        </p:spPr>
      </p:pic>
      <p:sp>
        <p:nvSpPr>
          <p:cNvPr id="1125" name="Google Shape;1125;p50"/>
          <p:cNvSpPr txBox="1"/>
          <p:nvPr/>
        </p:nvSpPr>
        <p:spPr>
          <a:xfrm>
            <a:off x="1150297" y="4689897"/>
            <a:ext cx="4730782"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99.9% of the time the image doesn’t change.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We only want to process/analyze changes</a:t>
            </a:r>
            <a:endParaRPr/>
          </a:p>
        </p:txBody>
      </p:sp>
      <p:sp>
        <p:nvSpPr>
          <p:cNvPr id="1126" name="Google Shape;1126;p50"/>
          <p:cNvSpPr txBox="1"/>
          <p:nvPr/>
        </p:nvSpPr>
        <p:spPr>
          <a:xfrm>
            <a:off x="616843" y="1169894"/>
            <a:ext cx="764632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O’ Connor, Gavves &amp; W., 2018, “Temporally Efficient Deep Learning with Spikes”</a:t>
            </a:r>
            <a:endParaRPr/>
          </a:p>
        </p:txBody>
      </p:sp>
      <p:sp>
        <p:nvSpPr>
          <p:cNvPr id="1127" name="Google Shape;1127;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1" name="Shape 1131"/>
        <p:cNvGrpSpPr/>
        <p:nvPr/>
      </p:nvGrpSpPr>
      <p:grpSpPr>
        <a:xfrm>
          <a:off x="0" y="0"/>
          <a:ext cx="0" cy="0"/>
          <a:chOff x="0" y="0"/>
          <a:chExt cx="0" cy="0"/>
        </a:xfrm>
      </p:grpSpPr>
      <p:sp>
        <p:nvSpPr>
          <p:cNvPr id="1132" name="Google Shape;1132;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Spiking Neural Networks</a:t>
            </a:r>
            <a:endParaRPr/>
          </a:p>
        </p:txBody>
      </p:sp>
      <p:pic>
        <p:nvPicPr>
          <p:cNvPr id="1133" name="Google Shape;1133;p51"/>
          <p:cNvPicPr preferRelativeResize="0"/>
          <p:nvPr/>
        </p:nvPicPr>
        <p:blipFill rotWithShape="1">
          <a:blip r:embed="rId3">
            <a:alphaModFix/>
          </a:blip>
          <a:srcRect b="0" l="0" r="0" t="0"/>
          <a:stretch/>
        </p:blipFill>
        <p:spPr>
          <a:xfrm>
            <a:off x="2393986" y="1721223"/>
            <a:ext cx="9014538" cy="980478"/>
          </a:xfrm>
          <a:prstGeom prst="rect">
            <a:avLst/>
          </a:prstGeom>
          <a:noFill/>
          <a:ln>
            <a:noFill/>
          </a:ln>
        </p:spPr>
      </p:pic>
      <p:pic>
        <p:nvPicPr>
          <p:cNvPr id="1134" name="Google Shape;1134;p51"/>
          <p:cNvPicPr preferRelativeResize="0"/>
          <p:nvPr/>
        </p:nvPicPr>
        <p:blipFill rotWithShape="1">
          <a:blip r:embed="rId4">
            <a:alphaModFix/>
          </a:blip>
          <a:srcRect b="10238" l="9799" r="36694" t="29684"/>
          <a:stretch/>
        </p:blipFill>
        <p:spPr>
          <a:xfrm>
            <a:off x="7559638" y="3606204"/>
            <a:ext cx="1584961" cy="497839"/>
          </a:xfrm>
          <a:prstGeom prst="rect">
            <a:avLst/>
          </a:prstGeom>
          <a:noFill/>
          <a:ln>
            <a:noFill/>
          </a:ln>
        </p:spPr>
      </p:pic>
      <p:pic>
        <p:nvPicPr>
          <p:cNvPr id="1135" name="Google Shape;1135;p51"/>
          <p:cNvPicPr preferRelativeResize="0"/>
          <p:nvPr/>
        </p:nvPicPr>
        <p:blipFill rotWithShape="1">
          <a:blip r:embed="rId5">
            <a:alphaModFix/>
          </a:blip>
          <a:srcRect b="42234" l="11110" r="15473" t="27290"/>
          <a:stretch/>
        </p:blipFill>
        <p:spPr>
          <a:xfrm>
            <a:off x="9854066" y="3911825"/>
            <a:ext cx="2091405" cy="243840"/>
          </a:xfrm>
          <a:prstGeom prst="rect">
            <a:avLst/>
          </a:prstGeom>
          <a:noFill/>
          <a:ln>
            <a:noFill/>
          </a:ln>
        </p:spPr>
      </p:pic>
      <p:pic>
        <p:nvPicPr>
          <p:cNvPr id="1136" name="Google Shape;1136;p51"/>
          <p:cNvPicPr preferRelativeResize="0"/>
          <p:nvPr/>
        </p:nvPicPr>
        <p:blipFill rotWithShape="1">
          <a:blip r:embed="rId6">
            <a:alphaModFix/>
          </a:blip>
          <a:srcRect b="1480" l="1042" r="37110" t="27311"/>
          <a:stretch/>
        </p:blipFill>
        <p:spPr>
          <a:xfrm>
            <a:off x="9033373" y="5099108"/>
            <a:ext cx="1585023" cy="855970"/>
          </a:xfrm>
          <a:prstGeom prst="rect">
            <a:avLst/>
          </a:prstGeom>
          <a:noFill/>
          <a:ln>
            <a:noFill/>
          </a:ln>
        </p:spPr>
      </p:pic>
      <p:sp>
        <p:nvSpPr>
          <p:cNvPr id="1137" name="Google Shape;1137;p51"/>
          <p:cNvSpPr txBox="1"/>
          <p:nvPr/>
        </p:nvSpPr>
        <p:spPr>
          <a:xfrm>
            <a:off x="9947156" y="3194501"/>
            <a:ext cx="1640193"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50">
                <a:solidFill>
                  <a:schemeClr val="dk1"/>
                </a:solidFill>
                <a:latin typeface="Calibri"/>
                <a:ea typeface="Calibri"/>
                <a:cs typeface="Calibri"/>
                <a:sym typeface="Calibri"/>
              </a:rPr>
              <a:t>Linear combination </a:t>
            </a:r>
            <a:br>
              <a:rPr lang="en-US" sz="1050">
                <a:solidFill>
                  <a:schemeClr val="dk1"/>
                </a:solidFill>
                <a:latin typeface="Calibri"/>
                <a:ea typeface="Calibri"/>
                <a:cs typeface="Calibri"/>
                <a:sym typeface="Calibri"/>
              </a:rPr>
            </a:br>
            <a:r>
              <a:rPr lang="en-US" sz="1050">
                <a:solidFill>
                  <a:schemeClr val="dk1"/>
                </a:solidFill>
                <a:latin typeface="Calibri"/>
                <a:ea typeface="Calibri"/>
                <a:cs typeface="Calibri"/>
                <a:sym typeface="Calibri"/>
              </a:rPr>
              <a:t>of current signal and </a:t>
            </a:r>
            <a:br>
              <a:rPr lang="en-US" sz="1050">
                <a:solidFill>
                  <a:schemeClr val="dk1"/>
                </a:solidFill>
                <a:latin typeface="Calibri"/>
                <a:ea typeface="Calibri"/>
                <a:cs typeface="Calibri"/>
                <a:sym typeface="Calibri"/>
              </a:rPr>
            </a:br>
            <a:r>
              <a:rPr lang="en-US" sz="1050">
                <a:solidFill>
                  <a:schemeClr val="dk1"/>
                </a:solidFill>
                <a:latin typeface="Calibri"/>
                <a:ea typeface="Calibri"/>
                <a:cs typeface="Calibri"/>
                <a:sym typeface="Calibri"/>
              </a:rPr>
              <a:t>difference with previous </a:t>
            </a:r>
            <a:endParaRPr/>
          </a:p>
          <a:p>
            <a:pPr indent="0" lvl="0" marL="0" marR="0" rtl="0" algn="l">
              <a:spcBef>
                <a:spcPts val="0"/>
              </a:spcBef>
              <a:spcAft>
                <a:spcPts val="0"/>
              </a:spcAft>
              <a:buNone/>
            </a:pPr>
            <a:r>
              <a:rPr lang="en-US" sz="1050">
                <a:solidFill>
                  <a:schemeClr val="dk1"/>
                </a:solidFill>
                <a:latin typeface="Calibri"/>
                <a:ea typeface="Calibri"/>
                <a:cs typeface="Calibri"/>
                <a:sym typeface="Calibri"/>
              </a:rPr>
              <a:t>signal</a:t>
            </a:r>
            <a:endParaRPr/>
          </a:p>
        </p:txBody>
      </p:sp>
      <p:sp>
        <p:nvSpPr>
          <p:cNvPr id="1138" name="Google Shape;1138;p51"/>
          <p:cNvSpPr txBox="1"/>
          <p:nvPr/>
        </p:nvSpPr>
        <p:spPr>
          <a:xfrm>
            <a:off x="8737136" y="4393970"/>
            <a:ext cx="2113079" cy="57708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50">
                <a:solidFill>
                  <a:schemeClr val="dk1"/>
                </a:solidFill>
                <a:latin typeface="Calibri"/>
                <a:ea typeface="Calibri"/>
                <a:cs typeface="Calibri"/>
                <a:sym typeface="Calibri"/>
              </a:rPr>
              <a:t>Send a ”spike” when sufficient</a:t>
            </a:r>
            <a:endParaRPr/>
          </a:p>
          <a:p>
            <a:pPr indent="0" lvl="0" marL="0" marR="0" rtl="0" algn="l">
              <a:spcBef>
                <a:spcPts val="0"/>
              </a:spcBef>
              <a:spcAft>
                <a:spcPts val="0"/>
              </a:spcAft>
              <a:buNone/>
            </a:pPr>
            <a:r>
              <a:rPr lang="en-US" sz="1050">
                <a:solidFill>
                  <a:schemeClr val="dk1"/>
                </a:solidFill>
                <a:latin typeface="Calibri"/>
                <a:ea typeface="Calibri"/>
                <a:cs typeface="Calibri"/>
                <a:sym typeface="Calibri"/>
              </a:rPr>
              <a:t>signal has accumulated.</a:t>
            </a:r>
            <a:endParaRPr/>
          </a:p>
          <a:p>
            <a:pPr indent="0" lvl="0" marL="0" marR="0" rtl="0" algn="l">
              <a:spcBef>
                <a:spcPts val="0"/>
              </a:spcBef>
              <a:spcAft>
                <a:spcPts val="0"/>
              </a:spcAft>
              <a:buNone/>
            </a:pPr>
            <a:r>
              <a:rPr lang="en-US" sz="1050">
                <a:solidFill>
                  <a:schemeClr val="dk1"/>
                </a:solidFill>
                <a:latin typeface="Calibri"/>
                <a:ea typeface="Calibri"/>
                <a:cs typeface="Calibri"/>
                <a:sym typeface="Calibri"/>
              </a:rPr>
              <a:t>= sigma-delta modulation / </a:t>
            </a:r>
            <a:r>
              <a:rPr lang="en-US" sz="1050">
                <a:solidFill>
                  <a:srgbClr val="C55A11"/>
                </a:solidFill>
                <a:latin typeface="Calibri"/>
                <a:ea typeface="Calibri"/>
                <a:cs typeface="Calibri"/>
                <a:sym typeface="Calibri"/>
              </a:rPr>
              <a:t>herding</a:t>
            </a:r>
            <a:endParaRPr/>
          </a:p>
        </p:txBody>
      </p:sp>
      <p:sp>
        <p:nvSpPr>
          <p:cNvPr id="1139" name="Google Shape;1139;p51"/>
          <p:cNvSpPr txBox="1"/>
          <p:nvPr/>
        </p:nvSpPr>
        <p:spPr>
          <a:xfrm>
            <a:off x="7784574" y="3256045"/>
            <a:ext cx="1271502" cy="2539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50">
                <a:solidFill>
                  <a:schemeClr val="dk1"/>
                </a:solidFill>
                <a:latin typeface="Calibri"/>
                <a:ea typeface="Calibri"/>
                <a:cs typeface="Calibri"/>
                <a:sym typeface="Calibri"/>
              </a:rPr>
              <a:t>Invert the encoder</a:t>
            </a:r>
            <a:endParaRPr/>
          </a:p>
        </p:txBody>
      </p:sp>
      <p:cxnSp>
        <p:nvCxnSpPr>
          <p:cNvPr id="1140" name="Google Shape;1140;p51"/>
          <p:cNvCxnSpPr/>
          <p:nvPr/>
        </p:nvCxnSpPr>
        <p:spPr>
          <a:xfrm rot="10800000">
            <a:off x="10359016" y="2595282"/>
            <a:ext cx="0" cy="469751"/>
          </a:xfrm>
          <a:prstGeom prst="straightConnector1">
            <a:avLst/>
          </a:prstGeom>
          <a:noFill/>
          <a:ln cap="flat" cmpd="sng" w="9525">
            <a:solidFill>
              <a:schemeClr val="accent1"/>
            </a:solidFill>
            <a:prstDash val="solid"/>
            <a:miter lim="800000"/>
            <a:headEnd len="sm" w="sm" type="none"/>
            <a:tailEnd len="med" w="med" type="triangle"/>
          </a:ln>
        </p:spPr>
      </p:cxnSp>
      <p:cxnSp>
        <p:nvCxnSpPr>
          <p:cNvPr id="1141" name="Google Shape;1141;p51"/>
          <p:cNvCxnSpPr/>
          <p:nvPr/>
        </p:nvCxnSpPr>
        <p:spPr>
          <a:xfrm rot="10800000">
            <a:off x="9667837" y="2622176"/>
            <a:ext cx="0" cy="1732878"/>
          </a:xfrm>
          <a:prstGeom prst="straightConnector1">
            <a:avLst/>
          </a:prstGeom>
          <a:noFill/>
          <a:ln cap="flat" cmpd="sng" w="9525">
            <a:solidFill>
              <a:schemeClr val="accent1"/>
            </a:solidFill>
            <a:prstDash val="solid"/>
            <a:miter lim="800000"/>
            <a:headEnd len="sm" w="sm" type="none"/>
            <a:tailEnd len="med" w="med" type="triangle"/>
          </a:ln>
        </p:spPr>
      </p:cxnSp>
      <p:cxnSp>
        <p:nvCxnSpPr>
          <p:cNvPr id="1142" name="Google Shape;1142;p51"/>
          <p:cNvCxnSpPr/>
          <p:nvPr/>
        </p:nvCxnSpPr>
        <p:spPr>
          <a:xfrm rot="10800000">
            <a:off x="8314466" y="2568388"/>
            <a:ext cx="0" cy="577029"/>
          </a:xfrm>
          <a:prstGeom prst="straightConnector1">
            <a:avLst/>
          </a:prstGeom>
          <a:noFill/>
          <a:ln cap="flat" cmpd="sng" w="9525">
            <a:solidFill>
              <a:schemeClr val="accent1"/>
            </a:solidFill>
            <a:prstDash val="solid"/>
            <a:miter lim="800000"/>
            <a:headEnd len="sm" w="sm" type="none"/>
            <a:tailEnd len="med" w="med" type="triangle"/>
          </a:ln>
        </p:spPr>
      </p:cxnSp>
      <p:pic>
        <p:nvPicPr>
          <p:cNvPr id="1143" name="Google Shape;1143;p51"/>
          <p:cNvPicPr preferRelativeResize="0"/>
          <p:nvPr/>
        </p:nvPicPr>
        <p:blipFill rotWithShape="1">
          <a:blip r:embed="rId7">
            <a:alphaModFix/>
          </a:blip>
          <a:srcRect b="0" l="0" r="0" t="0"/>
          <a:stretch/>
        </p:blipFill>
        <p:spPr>
          <a:xfrm>
            <a:off x="1016325" y="3065930"/>
            <a:ext cx="2527789" cy="3489339"/>
          </a:xfrm>
          <a:prstGeom prst="rect">
            <a:avLst/>
          </a:prstGeom>
          <a:noFill/>
          <a:ln>
            <a:noFill/>
          </a:ln>
        </p:spPr>
      </p:pic>
      <p:cxnSp>
        <p:nvCxnSpPr>
          <p:cNvPr id="1144" name="Google Shape;1144;p51"/>
          <p:cNvCxnSpPr/>
          <p:nvPr/>
        </p:nvCxnSpPr>
        <p:spPr>
          <a:xfrm>
            <a:off x="3832412" y="3361765"/>
            <a:ext cx="578223" cy="0"/>
          </a:xfrm>
          <a:prstGeom prst="straightConnector1">
            <a:avLst/>
          </a:prstGeom>
          <a:noFill/>
          <a:ln cap="flat" cmpd="sng" w="76200">
            <a:solidFill>
              <a:schemeClr val="accent1"/>
            </a:solidFill>
            <a:prstDash val="solid"/>
            <a:miter lim="800000"/>
            <a:headEnd len="sm" w="sm" type="none"/>
            <a:tailEnd len="sm" w="sm" type="none"/>
          </a:ln>
        </p:spPr>
      </p:cxnSp>
      <p:sp>
        <p:nvSpPr>
          <p:cNvPr id="1145" name="Google Shape;1145;p51"/>
          <p:cNvSpPr txBox="1"/>
          <p:nvPr/>
        </p:nvSpPr>
        <p:spPr>
          <a:xfrm>
            <a:off x="4504764" y="3160059"/>
            <a:ext cx="72167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signal</a:t>
            </a:r>
            <a:endParaRPr/>
          </a:p>
        </p:txBody>
      </p:sp>
      <p:cxnSp>
        <p:nvCxnSpPr>
          <p:cNvPr id="1146" name="Google Shape;1146;p51"/>
          <p:cNvCxnSpPr/>
          <p:nvPr/>
        </p:nvCxnSpPr>
        <p:spPr>
          <a:xfrm>
            <a:off x="3836894" y="3715871"/>
            <a:ext cx="578223" cy="0"/>
          </a:xfrm>
          <a:prstGeom prst="straightConnector1">
            <a:avLst/>
          </a:prstGeom>
          <a:noFill/>
          <a:ln cap="flat" cmpd="sng" w="76200">
            <a:solidFill>
              <a:srgbClr val="C55A11"/>
            </a:solidFill>
            <a:prstDash val="solid"/>
            <a:miter lim="800000"/>
            <a:headEnd len="sm" w="sm" type="none"/>
            <a:tailEnd len="sm" w="sm" type="none"/>
          </a:ln>
        </p:spPr>
      </p:cxnSp>
      <p:cxnSp>
        <p:nvCxnSpPr>
          <p:cNvPr id="1147" name="Google Shape;1147;p51"/>
          <p:cNvCxnSpPr/>
          <p:nvPr/>
        </p:nvCxnSpPr>
        <p:spPr>
          <a:xfrm>
            <a:off x="3827930" y="4110318"/>
            <a:ext cx="578223" cy="0"/>
          </a:xfrm>
          <a:prstGeom prst="straightConnector1">
            <a:avLst/>
          </a:prstGeom>
          <a:noFill/>
          <a:ln cap="flat" cmpd="sng" w="76200">
            <a:solidFill>
              <a:schemeClr val="dk1"/>
            </a:solidFill>
            <a:prstDash val="solid"/>
            <a:miter lim="800000"/>
            <a:headEnd len="sm" w="sm" type="none"/>
            <a:tailEnd len="sm" w="sm" type="none"/>
          </a:ln>
        </p:spPr>
      </p:cxnSp>
      <p:sp>
        <p:nvSpPr>
          <p:cNvPr id="1148" name="Google Shape;1148;p51"/>
          <p:cNvSpPr txBox="1"/>
          <p:nvPr/>
        </p:nvSpPr>
        <p:spPr>
          <a:xfrm>
            <a:off x="4491317" y="3523129"/>
            <a:ext cx="207941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approximated signal</a:t>
            </a:r>
            <a:endParaRPr/>
          </a:p>
        </p:txBody>
      </p:sp>
      <p:sp>
        <p:nvSpPr>
          <p:cNvPr id="1149" name="Google Shape;1149;p51"/>
          <p:cNvSpPr txBox="1"/>
          <p:nvPr/>
        </p:nvSpPr>
        <p:spPr>
          <a:xfrm>
            <a:off x="4450977" y="3899648"/>
            <a:ext cx="144302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Spiking signal</a:t>
            </a:r>
            <a:endParaRPr/>
          </a:p>
        </p:txBody>
      </p:sp>
      <p:sp>
        <p:nvSpPr>
          <p:cNvPr id="1150" name="Google Shape;1150;p51"/>
          <p:cNvSpPr txBox="1"/>
          <p:nvPr/>
        </p:nvSpPr>
        <p:spPr>
          <a:xfrm>
            <a:off x="121024" y="3442448"/>
            <a:ext cx="94731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K</a:t>
            </a:r>
            <a:r>
              <a:rPr baseline="-25000" lang="en-US" sz="1800">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 0.1 </a:t>
            </a:r>
            <a:endParaRPr/>
          </a:p>
        </p:txBody>
      </p:sp>
      <p:sp>
        <p:nvSpPr>
          <p:cNvPr id="1151" name="Google Shape;1151;p51"/>
          <p:cNvSpPr txBox="1"/>
          <p:nvPr/>
        </p:nvSpPr>
        <p:spPr>
          <a:xfrm>
            <a:off x="0" y="4482353"/>
            <a:ext cx="106433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K</a:t>
            </a:r>
            <a:r>
              <a:rPr baseline="-25000" lang="en-US" sz="1800">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 0.01 </a:t>
            </a:r>
            <a:endParaRPr/>
          </a:p>
        </p:txBody>
      </p:sp>
      <p:sp>
        <p:nvSpPr>
          <p:cNvPr id="1152" name="Google Shape;1152;p51"/>
          <p:cNvSpPr txBox="1"/>
          <p:nvPr/>
        </p:nvSpPr>
        <p:spPr>
          <a:xfrm>
            <a:off x="156884" y="5468469"/>
            <a:ext cx="77258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K</a:t>
            </a:r>
            <a:r>
              <a:rPr baseline="-25000" lang="en-US" sz="1800">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 0 </a:t>
            </a:r>
            <a:endParaRPr/>
          </a:p>
        </p:txBody>
      </p:sp>
      <p:sp>
        <p:nvSpPr>
          <p:cNvPr id="1153" name="Google Shape;1153;p51"/>
          <p:cNvSpPr txBox="1"/>
          <p:nvPr/>
        </p:nvSpPr>
        <p:spPr>
          <a:xfrm>
            <a:off x="3711390" y="4370292"/>
            <a:ext cx="409926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K</a:t>
            </a:r>
            <a:r>
              <a:rPr baseline="-25000" lang="en-US" sz="1800">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&gt; 0 needed for stable backpropagation </a:t>
            </a:r>
            <a:endParaRPr/>
          </a:p>
        </p:txBody>
      </p:sp>
      <p:sp>
        <p:nvSpPr>
          <p:cNvPr id="1154" name="Google Shape;1154;p51"/>
          <p:cNvSpPr txBox="1"/>
          <p:nvPr/>
        </p:nvSpPr>
        <p:spPr>
          <a:xfrm>
            <a:off x="912678" y="1250576"/>
            <a:ext cx="764632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O’ Connor, Gavves &amp; W., 2018, “Temporally Efficient Deep Learning with Spikes”</a:t>
            </a:r>
            <a:endParaRPr/>
          </a:p>
        </p:txBody>
      </p:sp>
      <p:sp>
        <p:nvSpPr>
          <p:cNvPr id="1155" name="Google Shape;1155;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9" name="Shape 1159"/>
        <p:cNvGrpSpPr/>
        <p:nvPr/>
      </p:nvGrpSpPr>
      <p:grpSpPr>
        <a:xfrm>
          <a:off x="0" y="0"/>
          <a:ext cx="0" cy="0"/>
          <a:chOff x="0" y="0"/>
          <a:chExt cx="0" cy="0"/>
        </a:xfrm>
      </p:grpSpPr>
      <p:sp>
        <p:nvSpPr>
          <p:cNvPr id="1160" name="Google Shape;1160;p52"/>
          <p:cNvSpPr txBox="1"/>
          <p:nvPr>
            <p:ph type="title"/>
          </p:nvPr>
        </p:nvSpPr>
        <p:spPr>
          <a:xfrm>
            <a:off x="3186545" y="2472646"/>
            <a:ext cx="6359237"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Epilogue</a:t>
            </a:r>
            <a:br>
              <a:rPr b="0" i="0" lang="en-US" sz="4400" u="none" cap="none" strike="noStrike">
                <a:solidFill>
                  <a:schemeClr val="dk1"/>
                </a:solidFill>
                <a:latin typeface="Calibri"/>
                <a:ea typeface="Calibri"/>
                <a:cs typeface="Calibri"/>
                <a:sym typeface="Calibri"/>
              </a:rPr>
            </a:br>
            <a:r>
              <a:rPr b="0" i="0" lang="en-US" sz="4400" u="none" cap="none" strike="noStrike">
                <a:solidFill>
                  <a:schemeClr val="dk1"/>
                </a:solidFill>
                <a:latin typeface="Calibri"/>
                <a:ea typeface="Calibri"/>
                <a:cs typeface="Calibri"/>
                <a:sym typeface="Calibri"/>
              </a:rPr>
              <a:t>Discussion and Conclusions</a:t>
            </a:r>
            <a:endParaRPr/>
          </a:p>
        </p:txBody>
      </p:sp>
      <p:sp>
        <p:nvSpPr>
          <p:cNvPr id="1161" name="Google Shape;1161;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5" name="Shape 1165"/>
        <p:cNvGrpSpPr/>
        <p:nvPr/>
      </p:nvGrpSpPr>
      <p:grpSpPr>
        <a:xfrm>
          <a:off x="0" y="0"/>
          <a:ext cx="0" cy="0"/>
          <a:chOff x="0" y="0"/>
          <a:chExt cx="0" cy="0"/>
        </a:xfrm>
      </p:grpSpPr>
      <p:sp>
        <p:nvSpPr>
          <p:cNvPr id="1166" name="Google Shape;1166;p53"/>
          <p:cNvSpPr txBox="1"/>
          <p:nvPr>
            <p:ph type="title"/>
          </p:nvPr>
        </p:nvSpPr>
        <p:spPr>
          <a:xfrm>
            <a:off x="814962" y="0"/>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alibri"/>
              <a:buNone/>
            </a:pPr>
            <a:r>
              <a:rPr b="0" i="0" lang="en-US" sz="3200" u="none" cap="none" strike="noStrike">
                <a:solidFill>
                  <a:schemeClr val="dk1"/>
                </a:solidFill>
                <a:latin typeface="Calibri"/>
                <a:ea typeface="Calibri"/>
                <a:cs typeface="Calibri"/>
                <a:sym typeface="Calibri"/>
              </a:rPr>
              <a:t>The Ultimate Question of Life, the Universe, and Everything</a:t>
            </a:r>
            <a:endParaRPr/>
          </a:p>
        </p:txBody>
      </p:sp>
      <p:sp>
        <p:nvSpPr>
          <p:cNvPr id="1167" name="Google Shape;1167;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pic>
        <p:nvPicPr>
          <p:cNvPr id="1168" name="Google Shape;1168;p53"/>
          <p:cNvPicPr preferRelativeResize="0"/>
          <p:nvPr/>
        </p:nvPicPr>
        <p:blipFill rotWithShape="1">
          <a:blip r:embed="rId3">
            <a:alphaModFix/>
          </a:blip>
          <a:srcRect b="0" l="0" r="0" t="0"/>
          <a:stretch/>
        </p:blipFill>
        <p:spPr>
          <a:xfrm>
            <a:off x="544979" y="2252009"/>
            <a:ext cx="3213100" cy="2044700"/>
          </a:xfrm>
          <a:prstGeom prst="rect">
            <a:avLst/>
          </a:prstGeom>
          <a:noFill/>
          <a:ln>
            <a:noFill/>
          </a:ln>
        </p:spPr>
      </p:pic>
      <p:pic>
        <p:nvPicPr>
          <p:cNvPr id="1169" name="Google Shape;1169;p53"/>
          <p:cNvPicPr preferRelativeResize="0"/>
          <p:nvPr/>
        </p:nvPicPr>
        <p:blipFill rotWithShape="1">
          <a:blip r:embed="rId4">
            <a:alphaModFix/>
          </a:blip>
          <a:srcRect b="0" l="0" r="0" t="0"/>
          <a:stretch/>
        </p:blipFill>
        <p:spPr>
          <a:xfrm>
            <a:off x="4959095" y="3888249"/>
            <a:ext cx="2168594" cy="2124562"/>
          </a:xfrm>
          <a:prstGeom prst="rect">
            <a:avLst/>
          </a:prstGeom>
          <a:noFill/>
          <a:ln>
            <a:noFill/>
          </a:ln>
        </p:spPr>
      </p:pic>
      <p:sp>
        <p:nvSpPr>
          <p:cNvPr id="1170" name="Google Shape;1170;p53"/>
          <p:cNvSpPr txBox="1"/>
          <p:nvPr/>
        </p:nvSpPr>
        <p:spPr>
          <a:xfrm>
            <a:off x="793376" y="4383741"/>
            <a:ext cx="281057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Black holes are made of bits</a:t>
            </a:r>
            <a:endParaRPr/>
          </a:p>
        </p:txBody>
      </p:sp>
      <p:sp>
        <p:nvSpPr>
          <p:cNvPr id="1171" name="Google Shape;1171;p53"/>
          <p:cNvSpPr txBox="1"/>
          <p:nvPr/>
        </p:nvSpPr>
        <p:spPr>
          <a:xfrm>
            <a:off x="4598894" y="6239435"/>
            <a:ext cx="313938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Gravity is entropy maximization</a:t>
            </a:r>
            <a:endParaRPr/>
          </a:p>
        </p:txBody>
      </p:sp>
      <p:grpSp>
        <p:nvGrpSpPr>
          <p:cNvPr id="1172" name="Google Shape;1172;p53"/>
          <p:cNvGrpSpPr/>
          <p:nvPr/>
        </p:nvGrpSpPr>
        <p:grpSpPr>
          <a:xfrm>
            <a:off x="7787040" y="1109772"/>
            <a:ext cx="4404960" cy="3629855"/>
            <a:chOff x="7787040" y="1109772"/>
            <a:chExt cx="4404960" cy="3629855"/>
          </a:xfrm>
        </p:grpSpPr>
        <p:pic>
          <p:nvPicPr>
            <p:cNvPr id="1173" name="Google Shape;1173;p53"/>
            <p:cNvPicPr preferRelativeResize="0"/>
            <p:nvPr/>
          </p:nvPicPr>
          <p:blipFill rotWithShape="1">
            <a:blip r:embed="rId5">
              <a:alphaModFix/>
            </a:blip>
            <a:srcRect b="0" l="0" r="0" t="0"/>
            <a:stretch/>
          </p:blipFill>
          <p:spPr>
            <a:xfrm>
              <a:off x="7787040" y="1955800"/>
              <a:ext cx="4189060" cy="2374900"/>
            </a:xfrm>
            <a:prstGeom prst="rect">
              <a:avLst/>
            </a:prstGeom>
            <a:noFill/>
            <a:ln>
              <a:noFill/>
            </a:ln>
          </p:spPr>
        </p:pic>
        <p:sp>
          <p:nvSpPr>
            <p:cNvPr id="1174" name="Google Shape;1174;p53"/>
            <p:cNvSpPr txBox="1"/>
            <p:nvPr/>
          </p:nvSpPr>
          <p:spPr>
            <a:xfrm>
              <a:off x="7900184" y="4370295"/>
              <a:ext cx="429181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From: The Hitchhiker’s Guide to the Galaxy</a:t>
              </a:r>
              <a:endParaRPr/>
            </a:p>
          </p:txBody>
        </p:sp>
        <p:pic>
          <p:nvPicPr>
            <p:cNvPr id="1175" name="Google Shape;1175;p53"/>
            <p:cNvPicPr preferRelativeResize="0"/>
            <p:nvPr/>
          </p:nvPicPr>
          <p:blipFill rotWithShape="1">
            <a:blip r:embed="rId6">
              <a:alphaModFix/>
            </a:blip>
            <a:srcRect b="0" l="0" r="0" t="0"/>
            <a:stretch/>
          </p:blipFill>
          <p:spPr>
            <a:xfrm>
              <a:off x="8854967" y="1109772"/>
              <a:ext cx="1285626" cy="1025968"/>
            </a:xfrm>
            <a:prstGeom prst="rect">
              <a:avLst/>
            </a:prstGeom>
            <a:noFill/>
            <a:ln>
              <a:noFill/>
            </a:ln>
          </p:spPr>
        </p:pic>
      </p:grpSp>
      <p:pic>
        <p:nvPicPr>
          <p:cNvPr id="1176" name="Google Shape;1176;p53"/>
          <p:cNvPicPr preferRelativeResize="0"/>
          <p:nvPr/>
        </p:nvPicPr>
        <p:blipFill rotWithShape="1">
          <a:blip r:embed="rId7">
            <a:alphaModFix/>
          </a:blip>
          <a:srcRect b="0" l="24985" r="33046" t="0"/>
          <a:stretch/>
        </p:blipFill>
        <p:spPr>
          <a:xfrm rot="747624">
            <a:off x="9986481" y="1444072"/>
            <a:ext cx="1202076" cy="1910442"/>
          </a:xfrm>
          <a:prstGeom prst="rect">
            <a:avLst/>
          </a:prstGeom>
          <a:noFill/>
          <a:ln>
            <a:noFill/>
          </a:ln>
        </p:spPr>
      </p:pic>
      <p:pic>
        <p:nvPicPr>
          <p:cNvPr id="1177" name="Google Shape;1177;p53"/>
          <p:cNvPicPr preferRelativeResize="0"/>
          <p:nvPr/>
        </p:nvPicPr>
        <p:blipFill rotWithShape="1">
          <a:blip r:embed="rId8">
            <a:alphaModFix/>
          </a:blip>
          <a:srcRect b="11381" l="18373" r="25958" t="0"/>
          <a:stretch/>
        </p:blipFill>
        <p:spPr>
          <a:xfrm rot="-1092868">
            <a:off x="8229598" y="1848920"/>
            <a:ext cx="1396607" cy="15826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7"/>
                                        </p:tgtEl>
                                        <p:attrNameLst>
                                          <p:attrName>style.visibility</p:attrName>
                                        </p:attrNameLst>
                                      </p:cBhvr>
                                      <p:to>
                                        <p:strVal val="visible"/>
                                      </p:to>
                                    </p:set>
                                    <p:animEffect filter="fade" transition="in">
                                      <p:cBhvr>
                                        <p:cTn dur="2000"/>
                                        <p:tgtEl>
                                          <p:spTgt spid="1177"/>
                                        </p:tgtEl>
                                      </p:cBhvr>
                                    </p:animEffect>
                                  </p:childTnLst>
                                </p:cTn>
                              </p:par>
                              <p:par>
                                <p:cTn fill="hold" nodeType="withEffect" presetClass="entr" presetID="10" presetSubtype="0">
                                  <p:stCondLst>
                                    <p:cond delay="0"/>
                                  </p:stCondLst>
                                  <p:childTnLst>
                                    <p:set>
                                      <p:cBhvr>
                                        <p:cTn dur="1" fill="hold">
                                          <p:stCondLst>
                                            <p:cond delay="0"/>
                                          </p:stCondLst>
                                        </p:cTn>
                                        <p:tgtEl>
                                          <p:spTgt spid="1176"/>
                                        </p:tgtEl>
                                        <p:attrNameLst>
                                          <p:attrName>style.visibility</p:attrName>
                                        </p:attrNameLst>
                                      </p:cBhvr>
                                      <p:to>
                                        <p:strVal val="visible"/>
                                      </p:to>
                                    </p:set>
                                    <p:animEffect filter="fade" transition="in">
                                      <p:cBhvr>
                                        <p:cTn dur="2000"/>
                                        <p:tgtEl>
                                          <p:spTgt spid="1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1" name="Shape 1181"/>
        <p:cNvGrpSpPr/>
        <p:nvPr/>
      </p:nvGrpSpPr>
      <p:grpSpPr>
        <a:xfrm>
          <a:off x="0" y="0"/>
          <a:ext cx="0" cy="0"/>
          <a:chOff x="0" y="0"/>
          <a:chExt cx="0" cy="0"/>
        </a:xfrm>
      </p:grpSpPr>
      <p:sp>
        <p:nvSpPr>
          <p:cNvPr id="1182" name="Google Shape;1182;p54"/>
          <p:cNvSpPr txBox="1"/>
          <p:nvPr>
            <p:ph type="title"/>
          </p:nvPr>
        </p:nvSpPr>
        <p:spPr>
          <a:xfrm>
            <a:off x="219635" y="378572"/>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Free Energy</a:t>
            </a:r>
            <a:endParaRPr/>
          </a:p>
        </p:txBody>
      </p:sp>
      <p:grpSp>
        <p:nvGrpSpPr>
          <p:cNvPr id="1183" name="Google Shape;1183;p54"/>
          <p:cNvGrpSpPr/>
          <p:nvPr/>
        </p:nvGrpSpPr>
        <p:grpSpPr>
          <a:xfrm>
            <a:off x="3303416" y="596029"/>
            <a:ext cx="5585166" cy="5540240"/>
            <a:chOff x="1271416" y="-123637"/>
            <a:chExt cx="5585166" cy="5540240"/>
          </a:xfrm>
        </p:grpSpPr>
        <p:sp>
          <p:nvSpPr>
            <p:cNvPr id="1184" name="Google Shape;1184;p54"/>
            <p:cNvSpPr/>
            <p:nvPr/>
          </p:nvSpPr>
          <p:spPr>
            <a:xfrm>
              <a:off x="4794466" y="145481"/>
              <a:ext cx="1415833" cy="1154145"/>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85" name="Google Shape;1185;p54"/>
            <p:cNvSpPr txBox="1"/>
            <p:nvPr/>
          </p:nvSpPr>
          <p:spPr>
            <a:xfrm>
              <a:off x="4794466" y="145481"/>
              <a:ext cx="1415833" cy="1154145"/>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Helmholtz:</a:t>
              </a:r>
              <a:endParaRPr/>
            </a:p>
            <a:p>
              <a:pPr indent="0" lvl="0" marL="0" marR="0" rtl="0" algn="ctr">
                <a:lnSpc>
                  <a:spcPct val="90000"/>
                </a:lnSpc>
                <a:spcBef>
                  <a:spcPts val="70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F=E-H</a:t>
              </a:r>
              <a:endParaRPr/>
            </a:p>
          </p:txBody>
        </p:sp>
        <p:sp>
          <p:nvSpPr>
            <p:cNvPr id="1186" name="Google Shape;1186;p54"/>
            <p:cNvSpPr/>
            <p:nvPr/>
          </p:nvSpPr>
          <p:spPr>
            <a:xfrm>
              <a:off x="1554053" y="-123637"/>
              <a:ext cx="5028878" cy="5028878"/>
            </a:xfrm>
            <a:custGeom>
              <a:pathLst>
                <a:path extrusionOk="0" h="120000" w="120000">
                  <a:moveTo>
                    <a:pt x="108705" y="32690"/>
                  </a:moveTo>
                  <a:lnTo>
                    <a:pt x="108705" y="32690"/>
                  </a:lnTo>
                  <a:cubicBezTo>
                    <a:pt x="113122" y="40566"/>
                    <a:pt x="115562" y="49397"/>
                    <a:pt x="115817" y="58423"/>
                  </a:cubicBezTo>
                  <a:lnTo>
                    <a:pt x="119955" y="58689"/>
                  </a:lnTo>
                  <a:lnTo>
                    <a:pt x="112610" y="63373"/>
                  </a:lnTo>
                  <a:lnTo>
                    <a:pt x="105422" y="57757"/>
                  </a:lnTo>
                  <a:lnTo>
                    <a:pt x="109558" y="58022"/>
                  </a:lnTo>
                  <a:cubicBezTo>
                    <a:pt x="109246" y="50203"/>
                    <a:pt x="107088" y="42568"/>
                    <a:pt x="103261" y="35743"/>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87" name="Google Shape;1187;p54"/>
            <p:cNvSpPr/>
            <p:nvPr/>
          </p:nvSpPr>
          <p:spPr>
            <a:xfrm>
              <a:off x="5515145" y="2533541"/>
              <a:ext cx="1341437" cy="1341437"/>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88" name="Google Shape;1188;p54"/>
            <p:cNvSpPr txBox="1"/>
            <p:nvPr/>
          </p:nvSpPr>
          <p:spPr>
            <a:xfrm>
              <a:off x="5515145" y="2533541"/>
              <a:ext cx="1341437" cy="1341437"/>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Jaynes:</a:t>
              </a:r>
              <a:endParaRPr/>
            </a:p>
            <a:p>
              <a:pPr indent="0" lvl="0" marL="0" marR="0" rtl="0" algn="ctr">
                <a:lnSpc>
                  <a:spcPct val="90000"/>
                </a:lnSpc>
                <a:spcBef>
                  <a:spcPts val="595"/>
                </a:spcBef>
                <a:spcAft>
                  <a:spcPts val="0"/>
                </a:spcAft>
                <a:buClr>
                  <a:schemeClr val="dk1"/>
                </a:buClr>
                <a:buSzPts val="1700"/>
                <a:buFont typeface="Calibri"/>
                <a:buNone/>
              </a:pPr>
              <a:r>
                <a:rPr lang="en-US" sz="1700">
                  <a:solidFill>
                    <a:schemeClr val="dk1"/>
                  </a:solidFill>
                  <a:latin typeface="Calibri"/>
                  <a:ea typeface="Calibri"/>
                  <a:cs typeface="Calibri"/>
                  <a:sym typeface="Calibri"/>
                </a:rPr>
                <a:t>Entropy is ignorance </a:t>
              </a:r>
              <a:endParaRPr/>
            </a:p>
          </p:txBody>
        </p:sp>
        <p:sp>
          <p:nvSpPr>
            <p:cNvPr id="1189" name="Google Shape;1189;p54"/>
            <p:cNvSpPr/>
            <p:nvPr/>
          </p:nvSpPr>
          <p:spPr>
            <a:xfrm>
              <a:off x="1549560" y="385"/>
              <a:ext cx="5028878" cy="5028878"/>
            </a:xfrm>
            <a:custGeom>
              <a:pathLst>
                <a:path extrusionOk="0" h="120000" w="120000">
                  <a:moveTo>
                    <a:pt x="104263" y="94042"/>
                  </a:moveTo>
                  <a:lnTo>
                    <a:pt x="104263" y="94042"/>
                  </a:lnTo>
                  <a:cubicBezTo>
                    <a:pt x="98357" y="101722"/>
                    <a:pt x="90554" y="107732"/>
                    <a:pt x="81622" y="111483"/>
                  </a:cubicBezTo>
                  <a:lnTo>
                    <a:pt x="82869" y="115438"/>
                  </a:lnTo>
                  <a:lnTo>
                    <a:pt x="75849" y="110280"/>
                  </a:lnTo>
                  <a:lnTo>
                    <a:pt x="78491" y="101548"/>
                  </a:lnTo>
                  <a:lnTo>
                    <a:pt x="79737" y="105501"/>
                  </a:lnTo>
                  <a:cubicBezTo>
                    <a:pt x="87451" y="102155"/>
                    <a:pt x="94188" y="96902"/>
                    <a:pt x="99314" y="90237"/>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90" name="Google Shape;1190;p54"/>
            <p:cNvSpPr/>
            <p:nvPr/>
          </p:nvSpPr>
          <p:spPr>
            <a:xfrm>
              <a:off x="3393281" y="4075166"/>
              <a:ext cx="1341437" cy="1341437"/>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91" name="Google Shape;1191;p54"/>
            <p:cNvSpPr txBox="1"/>
            <p:nvPr/>
          </p:nvSpPr>
          <p:spPr>
            <a:xfrm>
              <a:off x="3393281" y="4075166"/>
              <a:ext cx="1341437" cy="1341437"/>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Rissanen:</a:t>
              </a:r>
              <a:endParaRPr/>
            </a:p>
            <a:p>
              <a:pPr indent="0" lvl="0" marL="0" marR="0" rtl="0" algn="ctr">
                <a:lnSpc>
                  <a:spcPct val="90000"/>
                </a:lnSpc>
                <a:spcBef>
                  <a:spcPts val="595"/>
                </a:spcBef>
                <a:spcAft>
                  <a:spcPts val="0"/>
                </a:spcAft>
                <a:buClr>
                  <a:schemeClr val="dk1"/>
                </a:buClr>
                <a:buSzPts val="1700"/>
                <a:buFont typeface="Calibri"/>
                <a:buNone/>
              </a:pPr>
              <a:r>
                <a:rPr lang="en-US" sz="1700">
                  <a:solidFill>
                    <a:schemeClr val="dk1"/>
                  </a:solidFill>
                  <a:latin typeface="Calibri"/>
                  <a:ea typeface="Calibri"/>
                  <a:cs typeface="Calibri"/>
                  <a:sym typeface="Calibri"/>
                </a:rPr>
                <a:t>MDL</a:t>
              </a:r>
              <a:endParaRPr/>
            </a:p>
          </p:txBody>
        </p:sp>
        <p:sp>
          <p:nvSpPr>
            <p:cNvPr id="1192" name="Google Shape;1192;p54"/>
            <p:cNvSpPr/>
            <p:nvPr/>
          </p:nvSpPr>
          <p:spPr>
            <a:xfrm>
              <a:off x="1549560" y="385"/>
              <a:ext cx="5028878" cy="5028878"/>
            </a:xfrm>
            <a:custGeom>
              <a:pathLst>
                <a:path extrusionOk="0" h="120000" w="120000">
                  <a:moveTo>
                    <a:pt x="43213" y="113257"/>
                  </a:moveTo>
                  <a:lnTo>
                    <a:pt x="43213" y="113257"/>
                  </a:lnTo>
                  <a:cubicBezTo>
                    <a:pt x="33973" y="110344"/>
                    <a:pt x="25651" y="105078"/>
                    <a:pt x="19062" y="97976"/>
                  </a:cubicBezTo>
                  <a:lnTo>
                    <a:pt x="15775" y="100503"/>
                  </a:lnTo>
                  <a:lnTo>
                    <a:pt x="18211" y="92140"/>
                  </a:lnTo>
                  <a:lnTo>
                    <a:pt x="27319" y="91625"/>
                  </a:lnTo>
                  <a:lnTo>
                    <a:pt x="24034" y="94152"/>
                  </a:lnTo>
                  <a:cubicBezTo>
                    <a:pt x="29824" y="100249"/>
                    <a:pt x="37070" y="104775"/>
                    <a:pt x="45090" y="107303"/>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93" name="Google Shape;1193;p54"/>
            <p:cNvSpPr/>
            <p:nvPr/>
          </p:nvSpPr>
          <p:spPr>
            <a:xfrm>
              <a:off x="1271416" y="2533541"/>
              <a:ext cx="1341437" cy="1341437"/>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94" name="Google Shape;1194;p54"/>
            <p:cNvSpPr txBox="1"/>
            <p:nvPr/>
          </p:nvSpPr>
          <p:spPr>
            <a:xfrm>
              <a:off x="1271416" y="2533541"/>
              <a:ext cx="1341437" cy="1341437"/>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Hinton:</a:t>
              </a:r>
              <a:endParaRPr/>
            </a:p>
            <a:p>
              <a:pPr indent="0" lvl="0" marL="0" marR="0" rtl="0" algn="ctr">
                <a:lnSpc>
                  <a:spcPct val="90000"/>
                </a:lnSpc>
                <a:spcBef>
                  <a:spcPts val="595"/>
                </a:spcBef>
                <a:spcAft>
                  <a:spcPts val="0"/>
                </a:spcAft>
                <a:buClr>
                  <a:schemeClr val="dk1"/>
                </a:buClr>
                <a:buSzPts val="1700"/>
                <a:buFont typeface="Calibri"/>
                <a:buNone/>
              </a:pPr>
              <a:r>
                <a:rPr lang="en-US" sz="1700">
                  <a:solidFill>
                    <a:schemeClr val="dk1"/>
                  </a:solidFill>
                  <a:latin typeface="Calibri"/>
                  <a:ea typeface="Calibri"/>
                  <a:cs typeface="Calibri"/>
                  <a:sym typeface="Calibri"/>
                </a:rPr>
                <a:t>Variational Bayes</a:t>
              </a:r>
              <a:endParaRPr/>
            </a:p>
          </p:txBody>
        </p:sp>
        <p:sp>
          <p:nvSpPr>
            <p:cNvPr id="1195" name="Google Shape;1195;p54"/>
            <p:cNvSpPr/>
            <p:nvPr/>
          </p:nvSpPr>
          <p:spPr>
            <a:xfrm>
              <a:off x="1549560" y="385"/>
              <a:ext cx="5028878" cy="5028878"/>
            </a:xfrm>
            <a:custGeom>
              <a:pathLst>
                <a:path extrusionOk="0" h="120000" w="120000">
                  <a:moveTo>
                    <a:pt x="4162" y="60468"/>
                  </a:moveTo>
                  <a:lnTo>
                    <a:pt x="4162" y="60468"/>
                  </a:lnTo>
                  <a:cubicBezTo>
                    <a:pt x="4092" y="52068"/>
                    <a:pt x="5918" y="43760"/>
                    <a:pt x="9504" y="36163"/>
                  </a:cubicBezTo>
                  <a:lnTo>
                    <a:pt x="5934" y="34055"/>
                  </a:lnTo>
                  <a:lnTo>
                    <a:pt x="14603" y="33199"/>
                  </a:lnTo>
                  <a:lnTo>
                    <a:pt x="18474" y="41459"/>
                  </a:lnTo>
                  <a:lnTo>
                    <a:pt x="14905" y="39352"/>
                  </a:lnTo>
                  <a:lnTo>
                    <a:pt x="14905" y="39352"/>
                  </a:lnTo>
                  <a:cubicBezTo>
                    <a:pt x="11880" y="45959"/>
                    <a:pt x="10344" y="53150"/>
                    <a:pt x="10405" y="60416"/>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96" name="Google Shape;1196;p54"/>
            <p:cNvSpPr/>
            <p:nvPr/>
          </p:nvSpPr>
          <p:spPr>
            <a:xfrm>
              <a:off x="2081896" y="39140"/>
              <a:ext cx="1341437" cy="1341437"/>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97" name="Google Shape;1197;p54"/>
            <p:cNvSpPr txBox="1"/>
            <p:nvPr/>
          </p:nvSpPr>
          <p:spPr>
            <a:xfrm>
              <a:off x="2081896" y="39140"/>
              <a:ext cx="1341437" cy="1341437"/>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Entropy can improve computational efficiency </a:t>
              </a:r>
              <a:endParaRPr/>
            </a:p>
          </p:txBody>
        </p:sp>
        <p:sp>
          <p:nvSpPr>
            <p:cNvPr id="1198" name="Google Shape;1198;p54"/>
            <p:cNvSpPr/>
            <p:nvPr/>
          </p:nvSpPr>
          <p:spPr>
            <a:xfrm>
              <a:off x="1659156" y="-35581"/>
              <a:ext cx="5028878" cy="5028878"/>
            </a:xfrm>
            <a:custGeom>
              <a:pathLst>
                <a:path extrusionOk="0" h="120000" w="120000">
                  <a:moveTo>
                    <a:pt x="41222" y="7412"/>
                  </a:moveTo>
                  <a:lnTo>
                    <a:pt x="41222" y="7412"/>
                  </a:lnTo>
                  <a:cubicBezTo>
                    <a:pt x="50616" y="4058"/>
                    <a:pt x="60736" y="3281"/>
                    <a:pt x="70532" y="5163"/>
                  </a:cubicBezTo>
                  <a:lnTo>
                    <a:pt x="71686" y="1180"/>
                  </a:lnTo>
                  <a:lnTo>
                    <a:pt x="74671" y="9364"/>
                  </a:lnTo>
                  <a:lnTo>
                    <a:pt x="67633" y="15168"/>
                  </a:lnTo>
                  <a:lnTo>
                    <a:pt x="68786" y="11187"/>
                  </a:lnTo>
                  <a:cubicBezTo>
                    <a:pt x="60260" y="9653"/>
                    <a:pt x="51480" y="10378"/>
                    <a:pt x="43321" y="13291"/>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199" name="Google Shape;1199;p54"/>
          <p:cNvSpPr txBox="1"/>
          <p:nvPr/>
        </p:nvSpPr>
        <p:spPr>
          <a:xfrm>
            <a:off x="9575800" y="952500"/>
            <a:ext cx="1375505"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Physics</a:t>
            </a:r>
            <a:endParaRPr/>
          </a:p>
        </p:txBody>
      </p:sp>
      <p:sp>
        <p:nvSpPr>
          <p:cNvPr id="1200" name="Google Shape;1200;p54"/>
          <p:cNvSpPr txBox="1"/>
          <p:nvPr/>
        </p:nvSpPr>
        <p:spPr>
          <a:xfrm>
            <a:off x="863600" y="5359400"/>
            <a:ext cx="1569660"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Modeling</a:t>
            </a:r>
            <a:endParaRPr/>
          </a:p>
        </p:txBody>
      </p:sp>
      <p:sp>
        <p:nvSpPr>
          <p:cNvPr id="1201" name="Google Shape;1201;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6" name="Shape 1206"/>
        <p:cNvGrpSpPr/>
        <p:nvPr/>
      </p:nvGrpSpPr>
      <p:grpSpPr>
        <a:xfrm>
          <a:off x="0" y="0"/>
          <a:ext cx="0" cy="0"/>
          <a:chOff x="0" y="0"/>
          <a:chExt cx="0" cy="0"/>
        </a:xfrm>
      </p:grpSpPr>
      <p:sp>
        <p:nvSpPr>
          <p:cNvPr id="1207" name="Google Shape;1207;p55"/>
          <p:cNvSpPr txBox="1"/>
          <p:nvPr>
            <p:ph type="title"/>
          </p:nvPr>
        </p:nvSpPr>
        <p:spPr>
          <a:xfrm>
            <a:off x="493776" y="575576"/>
            <a:ext cx="11188636" cy="42902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62626"/>
              </a:buClr>
              <a:buSzPts val="3959"/>
              <a:buFont typeface="Calibri"/>
              <a:buNone/>
            </a:pPr>
            <a:r>
              <a:rPr b="0" i="0" lang="en-US" sz="3959" u="none" cap="none" strike="noStrike">
                <a:solidFill>
                  <a:srgbClr val="262626"/>
                </a:solidFill>
                <a:latin typeface="Calibri"/>
                <a:ea typeface="Calibri"/>
                <a:cs typeface="Calibri"/>
                <a:sym typeface="Calibri"/>
              </a:rPr>
              <a:t>Bayesian deep learning provides broad benefits</a:t>
            </a:r>
            <a:endParaRPr/>
          </a:p>
        </p:txBody>
      </p:sp>
      <p:sp>
        <p:nvSpPr>
          <p:cNvPr id="1208" name="Google Shape;1208;p55"/>
          <p:cNvSpPr txBox="1"/>
          <p:nvPr>
            <p:ph idx="1" type="subTitle"/>
          </p:nvPr>
        </p:nvSpPr>
        <p:spPr>
          <a:xfrm>
            <a:off x="493776" y="1132232"/>
            <a:ext cx="11188636" cy="431657"/>
          </a:xfrm>
          <a:prstGeom prst="rect">
            <a:avLst/>
          </a:prstGeom>
          <a:noFill/>
          <a:ln>
            <a:noFill/>
          </a:ln>
        </p:spPr>
        <p:txBody>
          <a:bodyPr anchorCtr="0" anchor="t" bIns="45700" lIns="91425" spcFirstLastPara="1" rIns="91425" wrap="square" tIns="45700">
            <a:noAutofit/>
          </a:bodyPr>
          <a:lstStyle/>
          <a:p>
            <a:pPr indent="0" lvl="0" marL="0" marR="0" rtl="0" algn="l">
              <a:lnSpc>
                <a:spcPct val="83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A powerful tool to address a variety of deep learning challenges</a:t>
            </a:r>
            <a:endParaRPr/>
          </a:p>
        </p:txBody>
      </p:sp>
      <p:grpSp>
        <p:nvGrpSpPr>
          <p:cNvPr id="1209" name="Google Shape;1209;p55"/>
          <p:cNvGrpSpPr/>
          <p:nvPr/>
        </p:nvGrpSpPr>
        <p:grpSpPr>
          <a:xfrm>
            <a:off x="483605" y="2406210"/>
            <a:ext cx="2282662" cy="4549922"/>
            <a:chOff x="483605" y="1923610"/>
            <a:chExt cx="2282662" cy="4549922"/>
          </a:xfrm>
        </p:grpSpPr>
        <p:sp>
          <p:nvSpPr>
            <p:cNvPr id="1210" name="Google Shape;1210;p55"/>
            <p:cNvSpPr txBox="1"/>
            <p:nvPr/>
          </p:nvSpPr>
          <p:spPr>
            <a:xfrm>
              <a:off x="487454" y="3639782"/>
              <a:ext cx="2278813" cy="2833750"/>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Clr>
                  <a:schemeClr val="accent1"/>
                </a:buClr>
                <a:buSzPts val="2100"/>
                <a:buFont typeface="Helvetica Neue"/>
                <a:buNone/>
              </a:pPr>
              <a:r>
                <a:rPr b="0" lang="en-US" sz="2100">
                  <a:solidFill>
                    <a:schemeClr val="accent1"/>
                  </a:solidFill>
                  <a:latin typeface="Helvetica Neue"/>
                  <a:ea typeface="Helvetica Neue"/>
                  <a:cs typeface="Helvetica Neue"/>
                  <a:sym typeface="Helvetica Neue"/>
                </a:rPr>
                <a:t>Compression </a:t>
              </a:r>
              <a:br>
                <a:rPr b="0" lang="en-US" sz="2100">
                  <a:solidFill>
                    <a:schemeClr val="accent1"/>
                  </a:solidFill>
                  <a:latin typeface="Helvetica Neue"/>
                  <a:ea typeface="Helvetica Neue"/>
                  <a:cs typeface="Helvetica Neue"/>
                  <a:sym typeface="Helvetica Neue"/>
                </a:rPr>
              </a:br>
              <a:r>
                <a:rPr b="0" lang="en-US" sz="2100">
                  <a:solidFill>
                    <a:schemeClr val="accent1"/>
                  </a:solidFill>
                  <a:latin typeface="Helvetica Neue"/>
                  <a:ea typeface="Helvetica Neue"/>
                  <a:cs typeface="Helvetica Neue"/>
                  <a:sym typeface="Helvetica Neue"/>
                </a:rPr>
                <a:t>and quantization</a:t>
              </a:r>
              <a:endParaRPr/>
            </a:p>
            <a:p>
              <a:pPr indent="0" lvl="0" marL="0" marR="0" rtl="0" algn="l">
                <a:lnSpc>
                  <a:spcPct val="107000"/>
                </a:lnSpc>
                <a:spcBef>
                  <a:spcPts val="900"/>
                </a:spcBef>
                <a:spcAft>
                  <a:spcPts val="0"/>
                </a:spcAft>
                <a:buClr>
                  <a:srgbClr val="262626"/>
                </a:buClr>
                <a:buSzPts val="1200"/>
                <a:buFont typeface="Helvetica Neue"/>
                <a:buNone/>
              </a:pPr>
              <a:r>
                <a:rPr b="0" lang="en-US" sz="1200">
                  <a:solidFill>
                    <a:srgbClr val="262626"/>
                  </a:solidFill>
                  <a:latin typeface="Helvetica Neue"/>
                  <a:ea typeface="Helvetica Neue"/>
                  <a:cs typeface="Helvetica Neue"/>
                  <a:sym typeface="Helvetica Neue"/>
                </a:rPr>
                <a:t>Quantize parameters and activations, prune model components</a:t>
              </a:r>
              <a:endParaRPr/>
            </a:p>
          </p:txBody>
        </p:sp>
        <p:grpSp>
          <p:nvGrpSpPr>
            <p:cNvPr id="1211" name="Google Shape;1211;p55"/>
            <p:cNvGrpSpPr/>
            <p:nvPr/>
          </p:nvGrpSpPr>
          <p:grpSpPr>
            <a:xfrm>
              <a:off x="483605" y="2413611"/>
              <a:ext cx="714332" cy="701652"/>
              <a:chOff x="855438" y="2843213"/>
              <a:chExt cx="1890938" cy="1857376"/>
            </a:xfrm>
          </p:grpSpPr>
          <p:sp>
            <p:nvSpPr>
              <p:cNvPr id="1212" name="Google Shape;1212;p55"/>
              <p:cNvSpPr/>
              <p:nvPr/>
            </p:nvSpPr>
            <p:spPr>
              <a:xfrm>
                <a:off x="876300" y="4022726"/>
                <a:ext cx="688975" cy="677863"/>
              </a:xfrm>
              <a:prstGeom prst="ellipse">
                <a:avLst/>
              </a:prstGeom>
              <a:solidFill>
                <a:srgbClr val="7BA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3" name="Google Shape;1213;p55"/>
              <p:cNvSpPr/>
              <p:nvPr/>
            </p:nvSpPr>
            <p:spPr>
              <a:xfrm>
                <a:off x="1379538" y="2843213"/>
                <a:ext cx="1366838" cy="1363663"/>
              </a:xfrm>
              <a:prstGeom prst="ellipse">
                <a:avLst/>
              </a:prstGeom>
              <a:solidFill>
                <a:srgbClr val="7BA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4" name="Google Shape;1214;p55"/>
              <p:cNvSpPr/>
              <p:nvPr/>
            </p:nvSpPr>
            <p:spPr>
              <a:xfrm rot="10800000">
                <a:off x="855438" y="3195864"/>
                <a:ext cx="1601787" cy="1470027"/>
              </a:xfrm>
              <a:custGeom>
                <a:pathLst>
                  <a:path extrusionOk="0" h="6470" w="7021">
                    <a:moveTo>
                      <a:pt x="5720" y="940"/>
                    </a:moveTo>
                    <a:cubicBezTo>
                      <a:pt x="5013" y="949"/>
                      <a:pt x="5013" y="949"/>
                      <a:pt x="5013" y="949"/>
                    </a:cubicBezTo>
                    <a:cubicBezTo>
                      <a:pt x="4957" y="949"/>
                      <a:pt x="4929" y="1023"/>
                      <a:pt x="4967" y="1061"/>
                    </a:cubicBezTo>
                    <a:cubicBezTo>
                      <a:pt x="5143" y="1228"/>
                      <a:pt x="5143" y="1228"/>
                      <a:pt x="5143" y="1228"/>
                    </a:cubicBezTo>
                    <a:cubicBezTo>
                      <a:pt x="5199" y="1283"/>
                      <a:pt x="5199" y="1283"/>
                      <a:pt x="5199" y="1283"/>
                    </a:cubicBezTo>
                    <a:cubicBezTo>
                      <a:pt x="0" y="6470"/>
                      <a:pt x="1551" y="4918"/>
                      <a:pt x="1551" y="4918"/>
                    </a:cubicBezTo>
                    <a:cubicBezTo>
                      <a:pt x="1477" y="4993"/>
                      <a:pt x="1477" y="5113"/>
                      <a:pt x="1551" y="5187"/>
                    </a:cubicBezTo>
                    <a:cubicBezTo>
                      <a:pt x="1626" y="5262"/>
                      <a:pt x="1747" y="5262"/>
                      <a:pt x="1821" y="5187"/>
                    </a:cubicBezTo>
                    <a:cubicBezTo>
                      <a:pt x="7021" y="0"/>
                      <a:pt x="5469" y="1552"/>
                      <a:pt x="5469" y="1552"/>
                    </a:cubicBezTo>
                    <a:cubicBezTo>
                      <a:pt x="5664" y="1738"/>
                      <a:pt x="5664" y="1738"/>
                      <a:pt x="5664" y="1738"/>
                    </a:cubicBezTo>
                    <a:cubicBezTo>
                      <a:pt x="5711" y="1775"/>
                      <a:pt x="5776" y="1747"/>
                      <a:pt x="5776" y="1692"/>
                    </a:cubicBezTo>
                    <a:cubicBezTo>
                      <a:pt x="5785" y="1005"/>
                      <a:pt x="5785" y="1005"/>
                      <a:pt x="5785" y="1005"/>
                    </a:cubicBezTo>
                    <a:cubicBezTo>
                      <a:pt x="5785" y="968"/>
                      <a:pt x="5757" y="940"/>
                      <a:pt x="5720" y="940"/>
                    </a:cubicBezTo>
                    <a:close/>
                  </a:path>
                </a:pathLst>
              </a:custGeom>
              <a:solidFill>
                <a:srgbClr val="3253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215" name="Google Shape;1215;p55"/>
            <p:cNvCxnSpPr/>
            <p:nvPr/>
          </p:nvCxnSpPr>
          <p:spPr>
            <a:xfrm>
              <a:off x="491486" y="1923610"/>
              <a:ext cx="2266398" cy="0"/>
            </a:xfrm>
            <a:prstGeom prst="straightConnector1">
              <a:avLst/>
            </a:prstGeom>
            <a:noFill/>
            <a:ln cap="rnd" cmpd="sng" w="38100">
              <a:solidFill>
                <a:schemeClr val="accent1"/>
              </a:solidFill>
              <a:prstDash val="solid"/>
              <a:round/>
              <a:headEnd len="lg" w="lg" type="none"/>
              <a:tailEnd len="sm" w="sm" type="none"/>
            </a:ln>
          </p:spPr>
        </p:cxnSp>
        <p:cxnSp>
          <p:nvCxnSpPr>
            <p:cNvPr id="1216" name="Google Shape;1216;p55"/>
            <p:cNvCxnSpPr/>
            <p:nvPr/>
          </p:nvCxnSpPr>
          <p:spPr>
            <a:xfrm>
              <a:off x="491486" y="5315176"/>
              <a:ext cx="2266398" cy="0"/>
            </a:xfrm>
            <a:prstGeom prst="straightConnector1">
              <a:avLst/>
            </a:prstGeom>
            <a:noFill/>
            <a:ln cap="rnd" cmpd="sng" w="12700">
              <a:solidFill>
                <a:schemeClr val="accent1"/>
              </a:solidFill>
              <a:prstDash val="solid"/>
              <a:round/>
              <a:headEnd len="lg" w="lg" type="none"/>
              <a:tailEnd len="sm" w="sm" type="none"/>
            </a:ln>
          </p:spPr>
        </p:cxnSp>
      </p:grpSp>
      <p:grpSp>
        <p:nvGrpSpPr>
          <p:cNvPr id="1217" name="Google Shape;1217;p55"/>
          <p:cNvGrpSpPr/>
          <p:nvPr/>
        </p:nvGrpSpPr>
        <p:grpSpPr>
          <a:xfrm>
            <a:off x="3316302" y="2406210"/>
            <a:ext cx="2423387" cy="4094192"/>
            <a:chOff x="3316302" y="1923610"/>
            <a:chExt cx="2423387" cy="4094192"/>
          </a:xfrm>
        </p:grpSpPr>
        <p:sp>
          <p:nvSpPr>
            <p:cNvPr id="1218" name="Google Shape;1218;p55"/>
            <p:cNvSpPr txBox="1"/>
            <p:nvPr/>
          </p:nvSpPr>
          <p:spPr>
            <a:xfrm>
              <a:off x="3357610" y="3639782"/>
              <a:ext cx="2382079" cy="2378020"/>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Clr>
                  <a:schemeClr val="accent1"/>
                </a:buClr>
                <a:buSzPts val="2100"/>
                <a:buFont typeface="Helvetica Neue"/>
                <a:buNone/>
              </a:pPr>
              <a:r>
                <a:rPr b="0" lang="en-US" sz="2100">
                  <a:solidFill>
                    <a:schemeClr val="accent1"/>
                  </a:solidFill>
                  <a:latin typeface="Helvetica Neue"/>
                  <a:ea typeface="Helvetica Neue"/>
                  <a:cs typeface="Helvetica Neue"/>
                  <a:sym typeface="Helvetica Neue"/>
                </a:rPr>
                <a:t>Regularization </a:t>
              </a:r>
              <a:br>
                <a:rPr b="0" lang="en-US" sz="2100">
                  <a:solidFill>
                    <a:schemeClr val="accent1"/>
                  </a:solidFill>
                  <a:latin typeface="Helvetica Neue"/>
                  <a:ea typeface="Helvetica Neue"/>
                  <a:cs typeface="Helvetica Neue"/>
                  <a:sym typeface="Helvetica Neue"/>
                </a:rPr>
              </a:br>
              <a:r>
                <a:rPr b="0" lang="en-US" sz="2100">
                  <a:solidFill>
                    <a:schemeClr val="accent1"/>
                  </a:solidFill>
                  <a:latin typeface="Helvetica Neue"/>
                  <a:ea typeface="Helvetica Neue"/>
                  <a:cs typeface="Helvetica Neue"/>
                  <a:sym typeface="Helvetica Neue"/>
                </a:rPr>
                <a:t>and generalization</a:t>
              </a:r>
              <a:endParaRPr/>
            </a:p>
            <a:p>
              <a:pPr indent="0" lvl="0" marL="0" marR="0" rtl="0" algn="l">
                <a:lnSpc>
                  <a:spcPct val="107000"/>
                </a:lnSpc>
                <a:spcBef>
                  <a:spcPts val="900"/>
                </a:spcBef>
                <a:spcAft>
                  <a:spcPts val="0"/>
                </a:spcAft>
                <a:buClr>
                  <a:srgbClr val="262626"/>
                </a:buClr>
                <a:buSzPts val="1200"/>
                <a:buFont typeface="Helvetica Neue"/>
                <a:buNone/>
              </a:pPr>
              <a:r>
                <a:rPr b="0" lang="en-US" sz="1200">
                  <a:solidFill>
                    <a:srgbClr val="262626"/>
                  </a:solidFill>
                  <a:latin typeface="Helvetica Neue"/>
                  <a:ea typeface="Helvetica Neue"/>
                  <a:cs typeface="Helvetica Neue"/>
                  <a:sym typeface="Helvetica Neue"/>
                </a:rPr>
                <a:t>Avoid overfitting data; choose </a:t>
              </a:r>
              <a:br>
                <a:rPr b="0" lang="en-US" sz="1200">
                  <a:solidFill>
                    <a:srgbClr val="262626"/>
                  </a:solidFill>
                  <a:latin typeface="Helvetica Neue"/>
                  <a:ea typeface="Helvetica Neue"/>
                  <a:cs typeface="Helvetica Neue"/>
                  <a:sym typeface="Helvetica Neue"/>
                </a:rPr>
              </a:br>
              <a:r>
                <a:rPr b="0" lang="en-US" sz="1200">
                  <a:solidFill>
                    <a:srgbClr val="262626"/>
                  </a:solidFill>
                  <a:latin typeface="Helvetica Neue"/>
                  <a:ea typeface="Helvetica Neue"/>
                  <a:cs typeface="Helvetica Neue"/>
                  <a:sym typeface="Helvetica Neue"/>
                </a:rPr>
                <a:t>the simplest model to explain observations (Occam’s razor) </a:t>
              </a:r>
              <a:endParaRPr/>
            </a:p>
          </p:txBody>
        </p:sp>
        <p:grpSp>
          <p:nvGrpSpPr>
            <p:cNvPr id="1219" name="Google Shape;1219;p55"/>
            <p:cNvGrpSpPr/>
            <p:nvPr/>
          </p:nvGrpSpPr>
          <p:grpSpPr>
            <a:xfrm>
              <a:off x="3316302" y="2542772"/>
              <a:ext cx="1132140" cy="559384"/>
              <a:chOff x="1296873" y="3317798"/>
              <a:chExt cx="3573833" cy="1765818"/>
            </a:xfrm>
          </p:grpSpPr>
          <p:sp>
            <p:nvSpPr>
              <p:cNvPr id="1220" name="Google Shape;1220;p55"/>
              <p:cNvSpPr/>
              <p:nvPr/>
            </p:nvSpPr>
            <p:spPr>
              <a:xfrm>
                <a:off x="3421532" y="3635785"/>
                <a:ext cx="1129847" cy="1123521"/>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221" name="Google Shape;1221;p55"/>
              <p:cNvSpPr/>
              <p:nvPr/>
            </p:nvSpPr>
            <p:spPr>
              <a:xfrm>
                <a:off x="1621115" y="3635785"/>
                <a:ext cx="1129847" cy="1123521"/>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222" name="Google Shape;1222;p55"/>
              <p:cNvSpPr/>
              <p:nvPr/>
            </p:nvSpPr>
            <p:spPr>
              <a:xfrm>
                <a:off x="2524487" y="3635785"/>
                <a:ext cx="1123521" cy="1123521"/>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223" name="Google Shape;1223;p55"/>
              <p:cNvSpPr/>
              <p:nvPr/>
            </p:nvSpPr>
            <p:spPr>
              <a:xfrm>
                <a:off x="1296873" y="3317798"/>
                <a:ext cx="3573833" cy="1765818"/>
              </a:xfrm>
              <a:custGeom>
                <a:pathLst>
                  <a:path extrusionOk="0" h="2215601" w="4484147">
                    <a:moveTo>
                      <a:pt x="3375383" y="76721"/>
                    </a:moveTo>
                    <a:cubicBezTo>
                      <a:pt x="3919001" y="76721"/>
                      <a:pt x="4361747" y="499577"/>
                      <a:pt x="4397189" y="1032366"/>
                    </a:cubicBezTo>
                    <a:cubicBezTo>
                      <a:pt x="4403732" y="1032366"/>
                      <a:pt x="4410275" y="1032366"/>
                      <a:pt x="4417909" y="1032366"/>
                    </a:cubicBezTo>
                    <a:cubicBezTo>
                      <a:pt x="4417909" y="1032366"/>
                      <a:pt x="4417909" y="1032366"/>
                      <a:pt x="4468072" y="1032366"/>
                    </a:cubicBezTo>
                    <a:cubicBezTo>
                      <a:pt x="4482249" y="1032366"/>
                      <a:pt x="4489882" y="1050325"/>
                      <a:pt x="4478977" y="1057399"/>
                    </a:cubicBezTo>
                    <a:cubicBezTo>
                      <a:pt x="4478977" y="1057399"/>
                      <a:pt x="4478977" y="1057399"/>
                      <a:pt x="4367200" y="1167331"/>
                    </a:cubicBezTo>
                    <a:cubicBezTo>
                      <a:pt x="4363928" y="1174406"/>
                      <a:pt x="4353023" y="1174406"/>
                      <a:pt x="4345935" y="1167331"/>
                    </a:cubicBezTo>
                    <a:cubicBezTo>
                      <a:pt x="4345935" y="1167331"/>
                      <a:pt x="4345935" y="1167331"/>
                      <a:pt x="4241792" y="1057399"/>
                    </a:cubicBezTo>
                    <a:cubicBezTo>
                      <a:pt x="4234703" y="1046515"/>
                      <a:pt x="4237975" y="1032366"/>
                      <a:pt x="4252151" y="1032366"/>
                    </a:cubicBezTo>
                    <a:cubicBezTo>
                      <a:pt x="4252151" y="1032366"/>
                      <a:pt x="4252151" y="1032366"/>
                      <a:pt x="4317037" y="1032366"/>
                    </a:cubicBezTo>
                    <a:cubicBezTo>
                      <a:pt x="4317037" y="1032366"/>
                      <a:pt x="4317037" y="1032366"/>
                      <a:pt x="4327396" y="1032366"/>
                    </a:cubicBezTo>
                    <a:cubicBezTo>
                      <a:pt x="4291955" y="539305"/>
                      <a:pt x="3878652" y="149646"/>
                      <a:pt x="3375383" y="149646"/>
                    </a:cubicBezTo>
                    <a:cubicBezTo>
                      <a:pt x="3195994" y="149646"/>
                      <a:pt x="3020422" y="200803"/>
                      <a:pt x="2870477" y="291687"/>
                    </a:cubicBezTo>
                    <a:cubicBezTo>
                      <a:pt x="2940270" y="350462"/>
                      <a:pt x="3005700" y="411959"/>
                      <a:pt x="3060771" y="485428"/>
                    </a:cubicBezTo>
                    <a:cubicBezTo>
                      <a:pt x="3195994" y="663931"/>
                      <a:pt x="3265787" y="875631"/>
                      <a:pt x="3265787" y="1101481"/>
                    </a:cubicBezTo>
                    <a:cubicBezTo>
                      <a:pt x="3265787" y="1429644"/>
                      <a:pt x="3112025" y="1721888"/>
                      <a:pt x="2870477" y="1907466"/>
                    </a:cubicBezTo>
                    <a:cubicBezTo>
                      <a:pt x="3020422" y="2002704"/>
                      <a:pt x="3195994" y="2053860"/>
                      <a:pt x="3375383" y="2053860"/>
                    </a:cubicBezTo>
                    <a:cubicBezTo>
                      <a:pt x="3818129" y="2053860"/>
                      <a:pt x="4198171" y="1754541"/>
                      <a:pt x="4304496" y="1324066"/>
                    </a:cubicBezTo>
                    <a:cubicBezTo>
                      <a:pt x="4308313" y="1309372"/>
                      <a:pt x="4319218" y="1298487"/>
                      <a:pt x="4337211" y="1298487"/>
                    </a:cubicBezTo>
                    <a:cubicBezTo>
                      <a:pt x="4355750" y="1298487"/>
                      <a:pt x="4373743" y="1313181"/>
                      <a:pt x="4373743" y="1331140"/>
                    </a:cubicBezTo>
                    <a:cubicBezTo>
                      <a:pt x="4373743" y="1334950"/>
                      <a:pt x="4373743" y="1338760"/>
                      <a:pt x="4370471" y="1342569"/>
                    </a:cubicBezTo>
                    <a:cubicBezTo>
                      <a:pt x="4370471" y="1342569"/>
                      <a:pt x="4370471" y="1342569"/>
                      <a:pt x="4373743" y="1342569"/>
                    </a:cubicBezTo>
                    <a:cubicBezTo>
                      <a:pt x="4260330" y="1801888"/>
                      <a:pt x="3850844" y="2122976"/>
                      <a:pt x="3375383" y="2122976"/>
                    </a:cubicBezTo>
                    <a:cubicBezTo>
                      <a:pt x="3170367" y="2122976"/>
                      <a:pt x="2976802" y="2064744"/>
                      <a:pt x="2808318" y="1951547"/>
                    </a:cubicBezTo>
                    <a:cubicBezTo>
                      <a:pt x="2656738" y="2052227"/>
                      <a:pt x="2480075" y="2112636"/>
                      <a:pt x="2290327" y="2121887"/>
                    </a:cubicBezTo>
                    <a:cubicBezTo>
                      <a:pt x="2290327" y="2128962"/>
                      <a:pt x="2290327" y="2137125"/>
                      <a:pt x="2290327" y="2146377"/>
                    </a:cubicBezTo>
                    <a:cubicBezTo>
                      <a:pt x="2290327" y="2146377"/>
                      <a:pt x="2290327" y="2146377"/>
                      <a:pt x="2290327" y="2201343"/>
                    </a:cubicBezTo>
                    <a:cubicBezTo>
                      <a:pt x="2290327" y="2212771"/>
                      <a:pt x="2275060" y="2219846"/>
                      <a:pt x="2264155" y="2212771"/>
                    </a:cubicBezTo>
                    <a:cubicBezTo>
                      <a:pt x="2264155" y="2212771"/>
                      <a:pt x="2264155" y="2212771"/>
                      <a:pt x="2147470" y="2094676"/>
                    </a:cubicBezTo>
                    <a:cubicBezTo>
                      <a:pt x="2140382" y="2091411"/>
                      <a:pt x="2140382" y="2079983"/>
                      <a:pt x="2147470" y="2072908"/>
                    </a:cubicBezTo>
                    <a:cubicBezTo>
                      <a:pt x="2147470" y="2072908"/>
                      <a:pt x="2147470" y="2072908"/>
                      <a:pt x="2264155" y="1966241"/>
                    </a:cubicBezTo>
                    <a:cubicBezTo>
                      <a:pt x="2275060" y="1958622"/>
                      <a:pt x="2290327" y="1966241"/>
                      <a:pt x="2290327" y="1977126"/>
                    </a:cubicBezTo>
                    <a:cubicBezTo>
                      <a:pt x="2290327" y="1977126"/>
                      <a:pt x="2290327" y="1977126"/>
                      <a:pt x="2290327" y="2043520"/>
                    </a:cubicBezTo>
                    <a:cubicBezTo>
                      <a:pt x="2290327" y="2043520"/>
                      <a:pt x="2290327" y="2043520"/>
                      <a:pt x="2290327" y="2052227"/>
                    </a:cubicBezTo>
                    <a:cubicBezTo>
                      <a:pt x="2794142" y="2027194"/>
                      <a:pt x="3195994" y="1610324"/>
                      <a:pt x="3195994" y="1101481"/>
                    </a:cubicBezTo>
                    <a:cubicBezTo>
                      <a:pt x="3195994" y="893590"/>
                      <a:pt x="3130564" y="693319"/>
                      <a:pt x="3002429" y="528965"/>
                    </a:cubicBezTo>
                    <a:cubicBezTo>
                      <a:pt x="2881383" y="368421"/>
                      <a:pt x="2709627" y="248149"/>
                      <a:pt x="2516062" y="189918"/>
                    </a:cubicBezTo>
                    <a:cubicBezTo>
                      <a:pt x="2501340" y="182299"/>
                      <a:pt x="2493707" y="171415"/>
                      <a:pt x="2493707" y="156721"/>
                    </a:cubicBezTo>
                    <a:cubicBezTo>
                      <a:pt x="2493707" y="134952"/>
                      <a:pt x="2508429" y="120258"/>
                      <a:pt x="2526967" y="120258"/>
                    </a:cubicBezTo>
                    <a:cubicBezTo>
                      <a:pt x="2530239" y="120258"/>
                      <a:pt x="2534056" y="120258"/>
                      <a:pt x="2537872" y="120258"/>
                    </a:cubicBezTo>
                    <a:cubicBezTo>
                      <a:pt x="2537872" y="120258"/>
                      <a:pt x="2537872" y="124068"/>
                      <a:pt x="2541144" y="124068"/>
                    </a:cubicBezTo>
                    <a:cubicBezTo>
                      <a:pt x="2636563" y="153456"/>
                      <a:pt x="2724349" y="193183"/>
                      <a:pt x="2808318" y="248149"/>
                    </a:cubicBezTo>
                    <a:cubicBezTo>
                      <a:pt x="2976802" y="138762"/>
                      <a:pt x="3170367" y="76721"/>
                      <a:pt x="3375383" y="76721"/>
                    </a:cubicBezTo>
                    <a:close/>
                    <a:moveTo>
                      <a:pt x="2198055" y="1605"/>
                    </a:moveTo>
                    <a:cubicBezTo>
                      <a:pt x="2203711" y="-707"/>
                      <a:pt x="2210253" y="-707"/>
                      <a:pt x="2215705" y="2829"/>
                    </a:cubicBezTo>
                    <a:cubicBezTo>
                      <a:pt x="2215705" y="2829"/>
                      <a:pt x="2215705" y="2829"/>
                      <a:pt x="2328558" y="117051"/>
                    </a:cubicBezTo>
                    <a:cubicBezTo>
                      <a:pt x="2335645" y="124666"/>
                      <a:pt x="2335645" y="135544"/>
                      <a:pt x="2328558" y="143159"/>
                    </a:cubicBezTo>
                    <a:cubicBezTo>
                      <a:pt x="2328558" y="143159"/>
                      <a:pt x="2328558" y="143159"/>
                      <a:pt x="2211889" y="249766"/>
                    </a:cubicBezTo>
                    <a:cubicBezTo>
                      <a:pt x="2204801" y="256837"/>
                      <a:pt x="2185720" y="249766"/>
                      <a:pt x="2185720" y="238344"/>
                    </a:cubicBezTo>
                    <a:cubicBezTo>
                      <a:pt x="2185720" y="238344"/>
                      <a:pt x="2185720" y="238344"/>
                      <a:pt x="2185720" y="172530"/>
                    </a:cubicBezTo>
                    <a:cubicBezTo>
                      <a:pt x="2185720" y="172530"/>
                      <a:pt x="2185720" y="172530"/>
                      <a:pt x="2185720" y="152406"/>
                    </a:cubicBezTo>
                    <a:cubicBezTo>
                      <a:pt x="2026526" y="161108"/>
                      <a:pt x="1871694" y="207885"/>
                      <a:pt x="1737579" y="292736"/>
                    </a:cubicBezTo>
                    <a:cubicBezTo>
                      <a:pt x="1978550" y="482562"/>
                      <a:pt x="2136108" y="774100"/>
                      <a:pt x="2136108" y="1102080"/>
                    </a:cubicBezTo>
                    <a:cubicBezTo>
                      <a:pt x="2136108" y="1430061"/>
                      <a:pt x="1978550" y="1722143"/>
                      <a:pt x="1737579" y="1907618"/>
                    </a:cubicBezTo>
                    <a:cubicBezTo>
                      <a:pt x="1810633" y="1955482"/>
                      <a:pt x="1887504" y="1991925"/>
                      <a:pt x="1967646" y="2013681"/>
                    </a:cubicBezTo>
                    <a:cubicBezTo>
                      <a:pt x="1982366" y="2020752"/>
                      <a:pt x="1993270" y="2031631"/>
                      <a:pt x="1993270" y="2046316"/>
                    </a:cubicBezTo>
                    <a:cubicBezTo>
                      <a:pt x="1993270" y="2068073"/>
                      <a:pt x="1978550" y="2082759"/>
                      <a:pt x="1956742" y="2082759"/>
                    </a:cubicBezTo>
                    <a:cubicBezTo>
                      <a:pt x="1956742" y="2082759"/>
                      <a:pt x="1952926" y="2082759"/>
                      <a:pt x="1949655" y="2082759"/>
                    </a:cubicBezTo>
                    <a:cubicBezTo>
                      <a:pt x="1945839" y="2082759"/>
                      <a:pt x="1945839" y="2078951"/>
                      <a:pt x="1945839" y="2078951"/>
                    </a:cubicBezTo>
                    <a:cubicBezTo>
                      <a:pt x="1850977" y="2050124"/>
                      <a:pt x="1759386" y="2009874"/>
                      <a:pt x="1675428" y="1955482"/>
                    </a:cubicBezTo>
                    <a:cubicBezTo>
                      <a:pt x="1514054" y="2061002"/>
                      <a:pt x="1316697" y="2123008"/>
                      <a:pt x="1108437" y="2123008"/>
                    </a:cubicBezTo>
                    <a:cubicBezTo>
                      <a:pt x="569796" y="2123008"/>
                      <a:pt x="124927" y="1702562"/>
                      <a:pt x="86764" y="1174965"/>
                    </a:cubicBezTo>
                    <a:cubicBezTo>
                      <a:pt x="82403" y="1174965"/>
                      <a:pt x="78041" y="1174965"/>
                      <a:pt x="73135" y="1174965"/>
                    </a:cubicBezTo>
                    <a:cubicBezTo>
                      <a:pt x="73135" y="1174965"/>
                      <a:pt x="73135" y="1174965"/>
                      <a:pt x="16436" y="1174965"/>
                    </a:cubicBezTo>
                    <a:cubicBezTo>
                      <a:pt x="1716" y="1174965"/>
                      <a:pt x="-5917" y="1160279"/>
                      <a:pt x="5532" y="1149401"/>
                    </a:cubicBezTo>
                    <a:cubicBezTo>
                      <a:pt x="5532" y="1149401"/>
                      <a:pt x="5532" y="1149401"/>
                      <a:pt x="121656" y="1036811"/>
                    </a:cubicBezTo>
                    <a:cubicBezTo>
                      <a:pt x="129288" y="1033003"/>
                      <a:pt x="136921" y="1033003"/>
                      <a:pt x="144554" y="1036811"/>
                    </a:cubicBezTo>
                    <a:cubicBezTo>
                      <a:pt x="144554" y="1036811"/>
                      <a:pt x="144554" y="1036811"/>
                      <a:pt x="253045" y="1149401"/>
                    </a:cubicBezTo>
                    <a:cubicBezTo>
                      <a:pt x="264494" y="1160279"/>
                      <a:pt x="256861" y="1174965"/>
                      <a:pt x="241596" y="1174965"/>
                    </a:cubicBezTo>
                    <a:cubicBezTo>
                      <a:pt x="241596" y="1174965"/>
                      <a:pt x="241596" y="1174965"/>
                      <a:pt x="174539" y="1174965"/>
                    </a:cubicBezTo>
                    <a:cubicBezTo>
                      <a:pt x="174539" y="1174965"/>
                      <a:pt x="174539" y="1174965"/>
                      <a:pt x="156548" y="1174965"/>
                    </a:cubicBezTo>
                    <a:cubicBezTo>
                      <a:pt x="194165" y="1666120"/>
                      <a:pt x="606324" y="2053931"/>
                      <a:pt x="1108437" y="2053931"/>
                    </a:cubicBezTo>
                    <a:cubicBezTo>
                      <a:pt x="1635084" y="2053931"/>
                      <a:pt x="2063053" y="1626958"/>
                      <a:pt x="2063053" y="1102080"/>
                    </a:cubicBezTo>
                    <a:cubicBezTo>
                      <a:pt x="2063053" y="577203"/>
                      <a:pt x="1635084" y="150774"/>
                      <a:pt x="1108437" y="150774"/>
                    </a:cubicBezTo>
                    <a:cubicBezTo>
                      <a:pt x="669565" y="150774"/>
                      <a:pt x="285211" y="446119"/>
                      <a:pt x="183262" y="872548"/>
                    </a:cubicBezTo>
                    <a:cubicBezTo>
                      <a:pt x="179445" y="890498"/>
                      <a:pt x="164725" y="901920"/>
                      <a:pt x="146189" y="901920"/>
                    </a:cubicBezTo>
                    <a:cubicBezTo>
                      <a:pt x="128198" y="901920"/>
                      <a:pt x="113478" y="887234"/>
                      <a:pt x="113478" y="865478"/>
                    </a:cubicBezTo>
                    <a:cubicBezTo>
                      <a:pt x="113478" y="861670"/>
                      <a:pt x="113478" y="861670"/>
                      <a:pt x="113478" y="857863"/>
                    </a:cubicBezTo>
                    <a:cubicBezTo>
                      <a:pt x="226876" y="398799"/>
                      <a:pt x="636309" y="77889"/>
                      <a:pt x="1108437" y="77889"/>
                    </a:cubicBezTo>
                    <a:cubicBezTo>
                      <a:pt x="1316697" y="77889"/>
                      <a:pt x="1514054" y="143703"/>
                      <a:pt x="1675428" y="249222"/>
                    </a:cubicBezTo>
                    <a:cubicBezTo>
                      <a:pt x="1828079" y="149686"/>
                      <a:pt x="2001993" y="89855"/>
                      <a:pt x="2185720" y="79521"/>
                    </a:cubicBezTo>
                    <a:cubicBezTo>
                      <a:pt x="2185720" y="76257"/>
                      <a:pt x="2185720" y="72994"/>
                      <a:pt x="2185720" y="69186"/>
                    </a:cubicBezTo>
                    <a:cubicBezTo>
                      <a:pt x="2185720" y="69186"/>
                      <a:pt x="2185720" y="69186"/>
                      <a:pt x="2185720" y="14251"/>
                    </a:cubicBezTo>
                    <a:cubicBezTo>
                      <a:pt x="2187628" y="8540"/>
                      <a:pt x="2192398" y="3917"/>
                      <a:pt x="2198055" y="1605"/>
                    </a:cubicBezTo>
                    <a:close/>
                  </a:path>
                </a:pathLst>
              </a:custGeom>
              <a:solidFill>
                <a:srgbClr val="4472C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224" name="Google Shape;1224;p55"/>
              <p:cNvSpPr/>
              <p:nvPr/>
            </p:nvSpPr>
            <p:spPr>
              <a:xfrm>
                <a:off x="1955135" y="3974865"/>
                <a:ext cx="2255899" cy="445360"/>
              </a:xfrm>
              <a:custGeom>
                <a:pathLst>
                  <a:path extrusionOk="0" h="445360" w="2255899">
                    <a:moveTo>
                      <a:pt x="2031321" y="0"/>
                    </a:moveTo>
                    <a:cubicBezTo>
                      <a:pt x="2155352" y="0"/>
                      <a:pt x="2255899" y="99697"/>
                      <a:pt x="2255899" y="222680"/>
                    </a:cubicBezTo>
                    <a:cubicBezTo>
                      <a:pt x="2255899" y="345663"/>
                      <a:pt x="2155352" y="445360"/>
                      <a:pt x="2031321" y="445360"/>
                    </a:cubicBezTo>
                    <a:cubicBezTo>
                      <a:pt x="1907290" y="445360"/>
                      <a:pt x="1806743" y="345663"/>
                      <a:pt x="1806743" y="222680"/>
                    </a:cubicBezTo>
                    <a:cubicBezTo>
                      <a:pt x="1806743" y="99697"/>
                      <a:pt x="1907290" y="0"/>
                      <a:pt x="2031321" y="0"/>
                    </a:cubicBezTo>
                    <a:close/>
                    <a:moveTo>
                      <a:pt x="1131112" y="0"/>
                    </a:moveTo>
                    <a:cubicBezTo>
                      <a:pt x="1256890" y="0"/>
                      <a:pt x="1358853" y="99697"/>
                      <a:pt x="1358853" y="222680"/>
                    </a:cubicBezTo>
                    <a:cubicBezTo>
                      <a:pt x="1358853" y="345663"/>
                      <a:pt x="1256890" y="445360"/>
                      <a:pt x="1131112" y="445360"/>
                    </a:cubicBezTo>
                    <a:cubicBezTo>
                      <a:pt x="1005334" y="445360"/>
                      <a:pt x="903371" y="345663"/>
                      <a:pt x="903371" y="222680"/>
                    </a:cubicBezTo>
                    <a:cubicBezTo>
                      <a:pt x="903371" y="99697"/>
                      <a:pt x="1005334" y="0"/>
                      <a:pt x="1131112" y="0"/>
                    </a:cubicBezTo>
                    <a:close/>
                    <a:moveTo>
                      <a:pt x="227741" y="0"/>
                    </a:moveTo>
                    <a:cubicBezTo>
                      <a:pt x="353519" y="0"/>
                      <a:pt x="455482" y="99697"/>
                      <a:pt x="455482" y="222680"/>
                    </a:cubicBezTo>
                    <a:cubicBezTo>
                      <a:pt x="455482" y="345663"/>
                      <a:pt x="353519" y="445360"/>
                      <a:pt x="227741" y="445360"/>
                    </a:cubicBezTo>
                    <a:cubicBezTo>
                      <a:pt x="101963" y="445360"/>
                      <a:pt x="0" y="345663"/>
                      <a:pt x="0" y="222680"/>
                    </a:cubicBezTo>
                    <a:cubicBezTo>
                      <a:pt x="0" y="99697"/>
                      <a:pt x="101963" y="0"/>
                      <a:pt x="227741" y="0"/>
                    </a:cubicBezTo>
                    <a:close/>
                  </a:path>
                </a:pathLst>
              </a:custGeom>
              <a:solidFill>
                <a:srgbClr val="4472C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grpSp>
        <p:cxnSp>
          <p:nvCxnSpPr>
            <p:cNvPr id="1225" name="Google Shape;1225;p55"/>
            <p:cNvCxnSpPr/>
            <p:nvPr/>
          </p:nvCxnSpPr>
          <p:spPr>
            <a:xfrm>
              <a:off x="3354291" y="1923610"/>
              <a:ext cx="2266398" cy="0"/>
            </a:xfrm>
            <a:prstGeom prst="straightConnector1">
              <a:avLst/>
            </a:prstGeom>
            <a:noFill/>
            <a:ln cap="rnd" cmpd="sng" w="38100">
              <a:solidFill>
                <a:schemeClr val="accent1"/>
              </a:solidFill>
              <a:prstDash val="solid"/>
              <a:round/>
              <a:headEnd len="lg" w="lg" type="none"/>
              <a:tailEnd len="sm" w="sm" type="none"/>
            </a:ln>
          </p:spPr>
        </p:cxnSp>
        <p:cxnSp>
          <p:nvCxnSpPr>
            <p:cNvPr id="1226" name="Google Shape;1226;p55"/>
            <p:cNvCxnSpPr/>
            <p:nvPr/>
          </p:nvCxnSpPr>
          <p:spPr>
            <a:xfrm>
              <a:off x="3354291" y="5315176"/>
              <a:ext cx="2266398" cy="0"/>
            </a:xfrm>
            <a:prstGeom prst="straightConnector1">
              <a:avLst/>
            </a:prstGeom>
            <a:noFill/>
            <a:ln cap="rnd" cmpd="sng" w="12700">
              <a:solidFill>
                <a:schemeClr val="accent1"/>
              </a:solidFill>
              <a:prstDash val="solid"/>
              <a:round/>
              <a:headEnd len="lg" w="lg" type="none"/>
              <a:tailEnd len="sm" w="sm" type="none"/>
            </a:ln>
          </p:spPr>
        </p:cxnSp>
      </p:grpSp>
      <p:grpSp>
        <p:nvGrpSpPr>
          <p:cNvPr id="1227" name="Google Shape;1227;p55"/>
          <p:cNvGrpSpPr/>
          <p:nvPr/>
        </p:nvGrpSpPr>
        <p:grpSpPr>
          <a:xfrm>
            <a:off x="6206324" y="2406210"/>
            <a:ext cx="2277170" cy="4094192"/>
            <a:chOff x="6206324" y="1923610"/>
            <a:chExt cx="2277170" cy="4094192"/>
          </a:xfrm>
        </p:grpSpPr>
        <p:sp>
          <p:nvSpPr>
            <p:cNvPr id="1228" name="Google Shape;1228;p55"/>
            <p:cNvSpPr txBox="1"/>
            <p:nvPr/>
          </p:nvSpPr>
          <p:spPr>
            <a:xfrm>
              <a:off x="6206324" y="3639782"/>
              <a:ext cx="2269923" cy="2378020"/>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Clr>
                  <a:schemeClr val="accent1"/>
                </a:buClr>
                <a:buSzPts val="2100"/>
                <a:buFont typeface="Helvetica Neue"/>
                <a:buNone/>
              </a:pPr>
              <a:r>
                <a:rPr b="0" lang="en-US" sz="2100">
                  <a:solidFill>
                    <a:schemeClr val="accent1"/>
                  </a:solidFill>
                  <a:latin typeface="Helvetica Neue"/>
                  <a:ea typeface="Helvetica Neue"/>
                  <a:cs typeface="Helvetica Neue"/>
                  <a:sym typeface="Helvetica Neue"/>
                </a:rPr>
                <a:t>Confidence </a:t>
              </a:r>
              <a:br>
                <a:rPr b="0" lang="en-US" sz="2100">
                  <a:solidFill>
                    <a:schemeClr val="accent1"/>
                  </a:solidFill>
                  <a:latin typeface="Helvetica Neue"/>
                  <a:ea typeface="Helvetica Neue"/>
                  <a:cs typeface="Helvetica Neue"/>
                  <a:sym typeface="Helvetica Neue"/>
                </a:rPr>
              </a:br>
              <a:r>
                <a:rPr b="0" lang="en-US" sz="2100">
                  <a:solidFill>
                    <a:schemeClr val="accent1"/>
                  </a:solidFill>
                  <a:latin typeface="Helvetica Neue"/>
                  <a:ea typeface="Helvetica Neue"/>
                  <a:cs typeface="Helvetica Neue"/>
                  <a:sym typeface="Helvetica Neue"/>
                </a:rPr>
                <a:t>estimation</a:t>
              </a:r>
              <a:endParaRPr/>
            </a:p>
            <a:p>
              <a:pPr indent="0" lvl="0" marL="0" marR="0" rtl="0" algn="l">
                <a:lnSpc>
                  <a:spcPct val="107000"/>
                </a:lnSpc>
                <a:spcBef>
                  <a:spcPts val="900"/>
                </a:spcBef>
                <a:spcAft>
                  <a:spcPts val="0"/>
                </a:spcAft>
                <a:buClr>
                  <a:srgbClr val="262626"/>
                </a:buClr>
                <a:buSzPts val="1200"/>
                <a:buFont typeface="Helvetica Neue"/>
                <a:buNone/>
              </a:pPr>
              <a:r>
                <a:rPr b="0" lang="en-US" sz="1200">
                  <a:solidFill>
                    <a:srgbClr val="262626"/>
                  </a:solidFill>
                  <a:latin typeface="Helvetica Neue"/>
                  <a:ea typeface="Helvetica Neue"/>
                  <a:cs typeface="Helvetica Neue"/>
                  <a:sym typeface="Helvetica Neue"/>
                </a:rPr>
                <a:t>Generate the confidence intervals of the predictions</a:t>
              </a:r>
              <a:endParaRPr/>
            </a:p>
          </p:txBody>
        </p:sp>
        <p:grpSp>
          <p:nvGrpSpPr>
            <p:cNvPr id="1229" name="Google Shape;1229;p55"/>
            <p:cNvGrpSpPr/>
            <p:nvPr/>
          </p:nvGrpSpPr>
          <p:grpSpPr>
            <a:xfrm>
              <a:off x="6206324" y="2388672"/>
              <a:ext cx="698152" cy="698152"/>
              <a:chOff x="1996124" y="3067061"/>
              <a:chExt cx="1975352" cy="1981434"/>
            </a:xfrm>
          </p:grpSpPr>
          <p:sp>
            <p:nvSpPr>
              <p:cNvPr id="1230" name="Google Shape;1230;p55"/>
              <p:cNvSpPr/>
              <p:nvPr/>
            </p:nvSpPr>
            <p:spPr>
              <a:xfrm>
                <a:off x="1996124" y="3067061"/>
                <a:ext cx="1975352" cy="1981434"/>
              </a:xfrm>
              <a:custGeom>
                <a:pathLst>
                  <a:path extrusionOk="0" h="1219" w="1215">
                    <a:moveTo>
                      <a:pt x="297" y="878"/>
                    </a:moveTo>
                    <a:cubicBezTo>
                      <a:pt x="509" y="595"/>
                      <a:pt x="509" y="595"/>
                      <a:pt x="509" y="595"/>
                    </a:cubicBezTo>
                    <a:cubicBezTo>
                      <a:pt x="506" y="588"/>
                      <a:pt x="505" y="582"/>
                      <a:pt x="505" y="574"/>
                    </a:cubicBezTo>
                    <a:cubicBezTo>
                      <a:pt x="505" y="549"/>
                      <a:pt x="525" y="529"/>
                      <a:pt x="550" y="529"/>
                    </a:cubicBezTo>
                    <a:cubicBezTo>
                      <a:pt x="574" y="529"/>
                      <a:pt x="593" y="546"/>
                      <a:pt x="596" y="569"/>
                    </a:cubicBezTo>
                    <a:cubicBezTo>
                      <a:pt x="925" y="686"/>
                      <a:pt x="925" y="686"/>
                      <a:pt x="925" y="686"/>
                    </a:cubicBezTo>
                    <a:cubicBezTo>
                      <a:pt x="933" y="678"/>
                      <a:pt x="945" y="673"/>
                      <a:pt x="957" y="673"/>
                    </a:cubicBezTo>
                    <a:cubicBezTo>
                      <a:pt x="983" y="673"/>
                      <a:pt x="1003" y="693"/>
                      <a:pt x="1003" y="718"/>
                    </a:cubicBezTo>
                    <a:cubicBezTo>
                      <a:pt x="1003" y="744"/>
                      <a:pt x="983" y="764"/>
                      <a:pt x="957" y="764"/>
                    </a:cubicBezTo>
                    <a:cubicBezTo>
                      <a:pt x="934" y="764"/>
                      <a:pt x="915" y="747"/>
                      <a:pt x="912" y="725"/>
                    </a:cubicBezTo>
                    <a:cubicBezTo>
                      <a:pt x="582" y="607"/>
                      <a:pt x="582" y="607"/>
                      <a:pt x="582" y="607"/>
                    </a:cubicBezTo>
                    <a:cubicBezTo>
                      <a:pt x="574" y="615"/>
                      <a:pt x="563" y="620"/>
                      <a:pt x="550" y="620"/>
                    </a:cubicBezTo>
                    <a:cubicBezTo>
                      <a:pt x="547" y="620"/>
                      <a:pt x="544" y="620"/>
                      <a:pt x="541" y="619"/>
                    </a:cubicBezTo>
                    <a:cubicBezTo>
                      <a:pt x="330" y="902"/>
                      <a:pt x="330" y="902"/>
                      <a:pt x="330" y="902"/>
                    </a:cubicBezTo>
                    <a:cubicBezTo>
                      <a:pt x="333" y="908"/>
                      <a:pt x="335" y="915"/>
                      <a:pt x="335" y="923"/>
                    </a:cubicBezTo>
                    <a:cubicBezTo>
                      <a:pt x="335" y="948"/>
                      <a:pt x="314" y="968"/>
                      <a:pt x="289" y="968"/>
                    </a:cubicBezTo>
                    <a:cubicBezTo>
                      <a:pt x="264" y="968"/>
                      <a:pt x="243" y="948"/>
                      <a:pt x="243" y="923"/>
                    </a:cubicBezTo>
                    <a:cubicBezTo>
                      <a:pt x="243" y="897"/>
                      <a:pt x="264" y="877"/>
                      <a:pt x="289" y="877"/>
                    </a:cubicBezTo>
                    <a:cubicBezTo>
                      <a:pt x="292" y="877"/>
                      <a:pt x="295" y="877"/>
                      <a:pt x="297" y="878"/>
                    </a:cubicBezTo>
                    <a:moveTo>
                      <a:pt x="1136" y="0"/>
                    </a:moveTo>
                    <a:cubicBezTo>
                      <a:pt x="79" y="0"/>
                      <a:pt x="79" y="0"/>
                      <a:pt x="79" y="0"/>
                    </a:cubicBezTo>
                    <a:cubicBezTo>
                      <a:pt x="35" y="0"/>
                      <a:pt x="0" y="36"/>
                      <a:pt x="0" y="80"/>
                    </a:cubicBezTo>
                    <a:cubicBezTo>
                      <a:pt x="0" y="1139"/>
                      <a:pt x="0" y="1139"/>
                      <a:pt x="0" y="1139"/>
                    </a:cubicBezTo>
                    <a:cubicBezTo>
                      <a:pt x="0" y="1183"/>
                      <a:pt x="35" y="1219"/>
                      <a:pt x="79" y="1219"/>
                    </a:cubicBezTo>
                    <a:cubicBezTo>
                      <a:pt x="1136" y="1219"/>
                      <a:pt x="1136" y="1219"/>
                      <a:pt x="1136" y="1219"/>
                    </a:cubicBezTo>
                    <a:cubicBezTo>
                      <a:pt x="1180" y="1219"/>
                      <a:pt x="1215" y="1183"/>
                      <a:pt x="1215" y="1139"/>
                    </a:cubicBezTo>
                    <a:cubicBezTo>
                      <a:pt x="1215" y="80"/>
                      <a:pt x="1215" y="80"/>
                      <a:pt x="1215" y="80"/>
                    </a:cubicBezTo>
                    <a:cubicBezTo>
                      <a:pt x="1215" y="36"/>
                      <a:pt x="1180" y="0"/>
                      <a:pt x="1136" y="0"/>
                    </a:cubicBezTo>
                  </a:path>
                </a:pathLst>
              </a:custGeom>
              <a:solidFill>
                <a:srgbClr val="F7CA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1231" name="Google Shape;1231;p55"/>
              <p:cNvSpPr/>
              <p:nvPr/>
            </p:nvSpPr>
            <p:spPr>
              <a:xfrm>
                <a:off x="2391438" y="3927020"/>
                <a:ext cx="1235811" cy="713389"/>
              </a:xfrm>
              <a:custGeom>
                <a:pathLst>
                  <a:path extrusionOk="0" h="439" w="760">
                    <a:moveTo>
                      <a:pt x="307" y="0"/>
                    </a:moveTo>
                    <a:cubicBezTo>
                      <a:pt x="282" y="0"/>
                      <a:pt x="262" y="20"/>
                      <a:pt x="262" y="45"/>
                    </a:cubicBezTo>
                    <a:cubicBezTo>
                      <a:pt x="262" y="53"/>
                      <a:pt x="263" y="59"/>
                      <a:pt x="266" y="66"/>
                    </a:cubicBezTo>
                    <a:cubicBezTo>
                      <a:pt x="54" y="349"/>
                      <a:pt x="54" y="349"/>
                      <a:pt x="54" y="349"/>
                    </a:cubicBezTo>
                    <a:cubicBezTo>
                      <a:pt x="52" y="348"/>
                      <a:pt x="49" y="348"/>
                      <a:pt x="46" y="348"/>
                    </a:cubicBezTo>
                    <a:cubicBezTo>
                      <a:pt x="21" y="348"/>
                      <a:pt x="0" y="368"/>
                      <a:pt x="0" y="394"/>
                    </a:cubicBezTo>
                    <a:cubicBezTo>
                      <a:pt x="0" y="419"/>
                      <a:pt x="21" y="439"/>
                      <a:pt x="46" y="439"/>
                    </a:cubicBezTo>
                    <a:cubicBezTo>
                      <a:pt x="71" y="439"/>
                      <a:pt x="92" y="419"/>
                      <a:pt x="92" y="394"/>
                    </a:cubicBezTo>
                    <a:cubicBezTo>
                      <a:pt x="92" y="386"/>
                      <a:pt x="90" y="379"/>
                      <a:pt x="87" y="373"/>
                    </a:cubicBezTo>
                    <a:cubicBezTo>
                      <a:pt x="298" y="90"/>
                      <a:pt x="298" y="90"/>
                      <a:pt x="298" y="90"/>
                    </a:cubicBezTo>
                    <a:cubicBezTo>
                      <a:pt x="301" y="91"/>
                      <a:pt x="304" y="91"/>
                      <a:pt x="307" y="91"/>
                    </a:cubicBezTo>
                    <a:cubicBezTo>
                      <a:pt x="320" y="91"/>
                      <a:pt x="331" y="86"/>
                      <a:pt x="339" y="78"/>
                    </a:cubicBezTo>
                    <a:cubicBezTo>
                      <a:pt x="669" y="196"/>
                      <a:pt x="669" y="196"/>
                      <a:pt x="669" y="196"/>
                    </a:cubicBezTo>
                    <a:cubicBezTo>
                      <a:pt x="672" y="218"/>
                      <a:pt x="691" y="235"/>
                      <a:pt x="714" y="235"/>
                    </a:cubicBezTo>
                    <a:cubicBezTo>
                      <a:pt x="740" y="235"/>
                      <a:pt x="760" y="215"/>
                      <a:pt x="760" y="189"/>
                    </a:cubicBezTo>
                    <a:cubicBezTo>
                      <a:pt x="760" y="164"/>
                      <a:pt x="740" y="144"/>
                      <a:pt x="714" y="144"/>
                    </a:cubicBezTo>
                    <a:cubicBezTo>
                      <a:pt x="702" y="144"/>
                      <a:pt x="690" y="149"/>
                      <a:pt x="682" y="157"/>
                    </a:cubicBezTo>
                    <a:cubicBezTo>
                      <a:pt x="353" y="40"/>
                      <a:pt x="353" y="40"/>
                      <a:pt x="353" y="40"/>
                    </a:cubicBezTo>
                    <a:cubicBezTo>
                      <a:pt x="350" y="17"/>
                      <a:pt x="331" y="0"/>
                      <a:pt x="307" y="0"/>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1232" name="Google Shape;1232;p55"/>
              <p:cNvSpPr/>
              <p:nvPr/>
            </p:nvSpPr>
            <p:spPr>
              <a:xfrm>
                <a:off x="2391438" y="3738486"/>
                <a:ext cx="1235811" cy="713389"/>
              </a:xfrm>
              <a:custGeom>
                <a:pathLst>
                  <a:path extrusionOk="0" h="439" w="760">
                    <a:moveTo>
                      <a:pt x="715" y="0"/>
                    </a:moveTo>
                    <a:cubicBezTo>
                      <a:pt x="689" y="0"/>
                      <a:pt x="669" y="20"/>
                      <a:pt x="669" y="45"/>
                    </a:cubicBezTo>
                    <a:cubicBezTo>
                      <a:pt x="669" y="51"/>
                      <a:pt x="670" y="56"/>
                      <a:pt x="672" y="61"/>
                    </a:cubicBezTo>
                    <a:cubicBezTo>
                      <a:pt x="407" y="349"/>
                      <a:pt x="407" y="349"/>
                      <a:pt x="407" y="349"/>
                    </a:cubicBezTo>
                    <a:cubicBezTo>
                      <a:pt x="402" y="348"/>
                      <a:pt x="398" y="347"/>
                      <a:pt x="393" y="347"/>
                    </a:cubicBezTo>
                    <a:cubicBezTo>
                      <a:pt x="378" y="347"/>
                      <a:pt x="364" y="355"/>
                      <a:pt x="356" y="367"/>
                    </a:cubicBezTo>
                    <a:cubicBezTo>
                      <a:pt x="89" y="322"/>
                      <a:pt x="89" y="322"/>
                      <a:pt x="89" y="322"/>
                    </a:cubicBezTo>
                    <a:cubicBezTo>
                      <a:pt x="83" y="303"/>
                      <a:pt x="66" y="289"/>
                      <a:pt x="46" y="289"/>
                    </a:cubicBezTo>
                    <a:cubicBezTo>
                      <a:pt x="20" y="289"/>
                      <a:pt x="0" y="310"/>
                      <a:pt x="0" y="335"/>
                    </a:cubicBezTo>
                    <a:cubicBezTo>
                      <a:pt x="0" y="360"/>
                      <a:pt x="20" y="381"/>
                      <a:pt x="46" y="381"/>
                    </a:cubicBezTo>
                    <a:cubicBezTo>
                      <a:pt x="61" y="381"/>
                      <a:pt x="75" y="373"/>
                      <a:pt x="83" y="361"/>
                    </a:cubicBezTo>
                    <a:cubicBezTo>
                      <a:pt x="350" y="406"/>
                      <a:pt x="350" y="406"/>
                      <a:pt x="350" y="406"/>
                    </a:cubicBezTo>
                    <a:cubicBezTo>
                      <a:pt x="356" y="425"/>
                      <a:pt x="373" y="439"/>
                      <a:pt x="393" y="439"/>
                    </a:cubicBezTo>
                    <a:cubicBezTo>
                      <a:pt x="419" y="439"/>
                      <a:pt x="439" y="418"/>
                      <a:pt x="439" y="393"/>
                    </a:cubicBezTo>
                    <a:cubicBezTo>
                      <a:pt x="439" y="387"/>
                      <a:pt x="438" y="382"/>
                      <a:pt x="436" y="377"/>
                    </a:cubicBezTo>
                    <a:cubicBezTo>
                      <a:pt x="701" y="89"/>
                      <a:pt x="701" y="89"/>
                      <a:pt x="701" y="89"/>
                    </a:cubicBezTo>
                    <a:cubicBezTo>
                      <a:pt x="705" y="90"/>
                      <a:pt x="710" y="91"/>
                      <a:pt x="715" y="91"/>
                    </a:cubicBezTo>
                    <a:cubicBezTo>
                      <a:pt x="740" y="91"/>
                      <a:pt x="760" y="71"/>
                      <a:pt x="760" y="45"/>
                    </a:cubicBezTo>
                    <a:cubicBezTo>
                      <a:pt x="760" y="20"/>
                      <a:pt x="740" y="0"/>
                      <a:pt x="715" y="0"/>
                    </a:cubicBezTo>
                    <a:close/>
                  </a:path>
                </a:pathLst>
              </a:custGeom>
              <a:solidFill>
                <a:srgbClr val="4472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sp>
            <p:nvSpPr>
              <p:cNvPr id="1233" name="Google Shape;1233;p55"/>
              <p:cNvSpPr/>
              <p:nvPr/>
            </p:nvSpPr>
            <p:spPr>
              <a:xfrm>
                <a:off x="2186483" y="3317021"/>
                <a:ext cx="1565442" cy="1564226"/>
              </a:xfrm>
              <a:custGeom>
                <a:pathLst>
                  <a:path extrusionOk="0" h="962" w="963">
                    <a:moveTo>
                      <a:pt x="933" y="962"/>
                    </a:moveTo>
                    <a:cubicBezTo>
                      <a:pt x="30" y="962"/>
                      <a:pt x="30" y="962"/>
                      <a:pt x="30" y="962"/>
                    </a:cubicBezTo>
                    <a:cubicBezTo>
                      <a:pt x="13" y="962"/>
                      <a:pt x="0" y="948"/>
                      <a:pt x="0" y="931"/>
                    </a:cubicBezTo>
                    <a:cubicBezTo>
                      <a:pt x="0" y="30"/>
                      <a:pt x="0" y="30"/>
                      <a:pt x="0" y="30"/>
                    </a:cubicBezTo>
                    <a:cubicBezTo>
                      <a:pt x="0" y="14"/>
                      <a:pt x="13" y="0"/>
                      <a:pt x="30" y="0"/>
                    </a:cubicBezTo>
                    <a:cubicBezTo>
                      <a:pt x="47" y="0"/>
                      <a:pt x="60" y="14"/>
                      <a:pt x="60" y="30"/>
                    </a:cubicBezTo>
                    <a:cubicBezTo>
                      <a:pt x="60" y="901"/>
                      <a:pt x="60" y="901"/>
                      <a:pt x="60" y="901"/>
                    </a:cubicBezTo>
                    <a:cubicBezTo>
                      <a:pt x="933" y="901"/>
                      <a:pt x="933" y="901"/>
                      <a:pt x="933" y="901"/>
                    </a:cubicBezTo>
                    <a:cubicBezTo>
                      <a:pt x="950" y="901"/>
                      <a:pt x="963" y="915"/>
                      <a:pt x="963" y="931"/>
                    </a:cubicBezTo>
                    <a:cubicBezTo>
                      <a:pt x="963" y="948"/>
                      <a:pt x="950" y="962"/>
                      <a:pt x="933" y="962"/>
                    </a:cubicBezTo>
                    <a:close/>
                  </a:path>
                </a:pathLst>
              </a:custGeom>
              <a:solidFill>
                <a:srgbClr val="4472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Helvetica Neue"/>
                  <a:ea typeface="Helvetica Neue"/>
                  <a:cs typeface="Helvetica Neue"/>
                  <a:sym typeface="Helvetica Neue"/>
                </a:endParaRPr>
              </a:p>
            </p:txBody>
          </p:sp>
        </p:grpSp>
        <p:cxnSp>
          <p:nvCxnSpPr>
            <p:cNvPr id="1234" name="Google Shape;1234;p55"/>
            <p:cNvCxnSpPr/>
            <p:nvPr/>
          </p:nvCxnSpPr>
          <p:spPr>
            <a:xfrm>
              <a:off x="6217096" y="1923610"/>
              <a:ext cx="2266398" cy="0"/>
            </a:xfrm>
            <a:prstGeom prst="straightConnector1">
              <a:avLst/>
            </a:prstGeom>
            <a:noFill/>
            <a:ln cap="rnd" cmpd="sng" w="38100">
              <a:solidFill>
                <a:schemeClr val="accent1"/>
              </a:solidFill>
              <a:prstDash val="solid"/>
              <a:round/>
              <a:headEnd len="lg" w="lg" type="none"/>
              <a:tailEnd len="sm" w="sm" type="none"/>
            </a:ln>
          </p:spPr>
        </p:cxnSp>
        <p:cxnSp>
          <p:nvCxnSpPr>
            <p:cNvPr id="1235" name="Google Shape;1235;p55"/>
            <p:cNvCxnSpPr/>
            <p:nvPr/>
          </p:nvCxnSpPr>
          <p:spPr>
            <a:xfrm>
              <a:off x="6217096" y="5315176"/>
              <a:ext cx="2266398" cy="0"/>
            </a:xfrm>
            <a:prstGeom prst="straightConnector1">
              <a:avLst/>
            </a:prstGeom>
            <a:noFill/>
            <a:ln cap="rnd" cmpd="sng" w="12700">
              <a:solidFill>
                <a:schemeClr val="accent1"/>
              </a:solidFill>
              <a:prstDash val="solid"/>
              <a:round/>
              <a:headEnd len="lg" w="lg" type="none"/>
              <a:tailEnd len="sm" w="sm" type="none"/>
            </a:ln>
          </p:spPr>
        </p:cxnSp>
      </p:grpSp>
      <p:grpSp>
        <p:nvGrpSpPr>
          <p:cNvPr id="1236" name="Google Shape;1236;p55"/>
          <p:cNvGrpSpPr/>
          <p:nvPr/>
        </p:nvGrpSpPr>
        <p:grpSpPr>
          <a:xfrm>
            <a:off x="9073377" y="2406210"/>
            <a:ext cx="2272921" cy="4031169"/>
            <a:chOff x="9073377" y="1923610"/>
            <a:chExt cx="2272921" cy="4031169"/>
          </a:xfrm>
        </p:grpSpPr>
        <p:sp>
          <p:nvSpPr>
            <p:cNvPr id="1237" name="Google Shape;1237;p55"/>
            <p:cNvSpPr txBox="1"/>
            <p:nvPr/>
          </p:nvSpPr>
          <p:spPr>
            <a:xfrm>
              <a:off x="9073377" y="3639782"/>
              <a:ext cx="2268232" cy="2314997"/>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Clr>
                  <a:schemeClr val="accent1"/>
                </a:buClr>
                <a:buSzPts val="2100"/>
                <a:buFont typeface="Helvetica Neue"/>
                <a:buNone/>
              </a:pPr>
              <a:r>
                <a:rPr b="0" lang="en-US" sz="2100">
                  <a:solidFill>
                    <a:schemeClr val="accent1"/>
                  </a:solidFill>
                  <a:latin typeface="Helvetica Neue"/>
                  <a:ea typeface="Helvetica Neue"/>
                  <a:cs typeface="Helvetica Neue"/>
                  <a:sym typeface="Helvetica Neue"/>
                </a:rPr>
                <a:t>Privacy/adversarial robustness</a:t>
              </a:r>
              <a:endParaRPr/>
            </a:p>
            <a:p>
              <a:pPr indent="0" lvl="0" marL="0" marR="0" rtl="0" algn="l">
                <a:lnSpc>
                  <a:spcPct val="107000"/>
                </a:lnSpc>
                <a:spcBef>
                  <a:spcPts val="900"/>
                </a:spcBef>
                <a:spcAft>
                  <a:spcPts val="0"/>
                </a:spcAft>
                <a:buClr>
                  <a:srgbClr val="262626"/>
                </a:buClr>
                <a:buSzPts val="1200"/>
                <a:buFont typeface="Helvetica Neue"/>
                <a:buNone/>
              </a:pPr>
              <a:r>
                <a:rPr b="0" lang="en-US" sz="1200">
                  <a:solidFill>
                    <a:srgbClr val="262626"/>
                  </a:solidFill>
                  <a:latin typeface="Helvetica Neue"/>
                  <a:ea typeface="Helvetica Neue"/>
                  <a:cs typeface="Helvetica Neue"/>
                  <a:sym typeface="Helvetica Neue"/>
                </a:rPr>
                <a:t>Avoid storing personal information in parameters, be less sensitive to adversarial attacks</a:t>
              </a:r>
              <a:endParaRPr/>
            </a:p>
            <a:p>
              <a:pPr indent="0" lvl="0" marL="0" marR="0" rtl="0" algn="l">
                <a:lnSpc>
                  <a:spcPct val="90000"/>
                </a:lnSpc>
                <a:spcBef>
                  <a:spcPts val="900"/>
                </a:spcBef>
                <a:spcAft>
                  <a:spcPts val="0"/>
                </a:spcAft>
                <a:buClr>
                  <a:srgbClr val="000000"/>
                </a:buClr>
                <a:buSzPts val="1600"/>
                <a:buFont typeface="Helvetica Neue"/>
                <a:buNone/>
              </a:pPr>
              <a:r>
                <a:t/>
              </a:r>
              <a:endParaRPr b="1" i="0" sz="1600" u="none" cap="none" strike="noStrike">
                <a:solidFill>
                  <a:srgbClr val="262626"/>
                </a:solidFill>
                <a:latin typeface="Helvetica Neue"/>
                <a:ea typeface="Helvetica Neue"/>
                <a:cs typeface="Helvetica Neue"/>
                <a:sym typeface="Helvetica Neue"/>
              </a:endParaRPr>
            </a:p>
          </p:txBody>
        </p:sp>
        <p:grpSp>
          <p:nvGrpSpPr>
            <p:cNvPr id="1238" name="Google Shape;1238;p55"/>
            <p:cNvGrpSpPr/>
            <p:nvPr/>
          </p:nvGrpSpPr>
          <p:grpSpPr>
            <a:xfrm>
              <a:off x="9131517" y="2346008"/>
              <a:ext cx="614265" cy="737323"/>
              <a:chOff x="1727867" y="2723867"/>
              <a:chExt cx="2589223" cy="3107936"/>
            </a:xfrm>
          </p:grpSpPr>
          <p:sp>
            <p:nvSpPr>
              <p:cNvPr id="1239" name="Google Shape;1239;p55"/>
              <p:cNvSpPr/>
              <p:nvPr/>
            </p:nvSpPr>
            <p:spPr>
              <a:xfrm>
                <a:off x="1995905" y="3087400"/>
                <a:ext cx="2003230" cy="2086788"/>
              </a:xfrm>
              <a:custGeom>
                <a:pathLst>
                  <a:path extrusionOk="0" h="816" w="783">
                    <a:moveTo>
                      <a:pt x="327" y="20"/>
                    </a:moveTo>
                    <a:cubicBezTo>
                      <a:pt x="327" y="31"/>
                      <a:pt x="318" y="40"/>
                      <a:pt x="307" y="40"/>
                    </a:cubicBezTo>
                    <a:cubicBezTo>
                      <a:pt x="295" y="40"/>
                      <a:pt x="286" y="31"/>
                      <a:pt x="286" y="20"/>
                    </a:cubicBezTo>
                    <a:cubicBezTo>
                      <a:pt x="286" y="9"/>
                      <a:pt x="295" y="0"/>
                      <a:pt x="307" y="0"/>
                    </a:cubicBezTo>
                    <a:cubicBezTo>
                      <a:pt x="318" y="0"/>
                      <a:pt x="327" y="9"/>
                      <a:pt x="327" y="20"/>
                    </a:cubicBezTo>
                    <a:close/>
                    <a:moveTo>
                      <a:pt x="21" y="198"/>
                    </a:moveTo>
                    <a:cubicBezTo>
                      <a:pt x="9" y="198"/>
                      <a:pt x="0" y="207"/>
                      <a:pt x="0" y="218"/>
                    </a:cubicBezTo>
                    <a:cubicBezTo>
                      <a:pt x="0" y="229"/>
                      <a:pt x="9" y="238"/>
                      <a:pt x="21" y="238"/>
                    </a:cubicBezTo>
                    <a:cubicBezTo>
                      <a:pt x="32" y="238"/>
                      <a:pt x="41" y="229"/>
                      <a:pt x="41" y="218"/>
                    </a:cubicBezTo>
                    <a:cubicBezTo>
                      <a:pt x="41" y="207"/>
                      <a:pt x="32" y="198"/>
                      <a:pt x="21" y="198"/>
                    </a:cubicBezTo>
                    <a:close/>
                    <a:moveTo>
                      <a:pt x="764" y="470"/>
                    </a:moveTo>
                    <a:cubicBezTo>
                      <a:pt x="753" y="470"/>
                      <a:pt x="744" y="479"/>
                      <a:pt x="744" y="490"/>
                    </a:cubicBezTo>
                    <a:cubicBezTo>
                      <a:pt x="744" y="501"/>
                      <a:pt x="753" y="509"/>
                      <a:pt x="764" y="509"/>
                    </a:cubicBezTo>
                    <a:cubicBezTo>
                      <a:pt x="775" y="509"/>
                      <a:pt x="783" y="501"/>
                      <a:pt x="783" y="490"/>
                    </a:cubicBezTo>
                    <a:cubicBezTo>
                      <a:pt x="783" y="479"/>
                      <a:pt x="775" y="470"/>
                      <a:pt x="764" y="470"/>
                    </a:cubicBezTo>
                    <a:close/>
                    <a:moveTo>
                      <a:pt x="113" y="762"/>
                    </a:moveTo>
                    <a:cubicBezTo>
                      <a:pt x="121" y="754"/>
                      <a:pt x="121" y="742"/>
                      <a:pt x="113" y="735"/>
                    </a:cubicBezTo>
                    <a:cubicBezTo>
                      <a:pt x="66" y="688"/>
                      <a:pt x="40" y="626"/>
                      <a:pt x="40" y="559"/>
                    </a:cubicBezTo>
                    <a:cubicBezTo>
                      <a:pt x="40" y="287"/>
                      <a:pt x="40" y="287"/>
                      <a:pt x="40" y="287"/>
                    </a:cubicBezTo>
                    <a:cubicBezTo>
                      <a:pt x="40" y="277"/>
                      <a:pt x="31" y="268"/>
                      <a:pt x="21" y="268"/>
                    </a:cubicBezTo>
                    <a:cubicBezTo>
                      <a:pt x="10" y="268"/>
                      <a:pt x="1" y="277"/>
                      <a:pt x="1" y="287"/>
                    </a:cubicBezTo>
                    <a:cubicBezTo>
                      <a:pt x="1" y="559"/>
                      <a:pt x="1" y="559"/>
                      <a:pt x="1" y="559"/>
                    </a:cubicBezTo>
                    <a:cubicBezTo>
                      <a:pt x="1" y="636"/>
                      <a:pt x="31" y="708"/>
                      <a:pt x="86" y="762"/>
                    </a:cubicBezTo>
                    <a:cubicBezTo>
                      <a:pt x="90" y="766"/>
                      <a:pt x="94" y="768"/>
                      <a:pt x="99" y="768"/>
                    </a:cubicBezTo>
                    <a:cubicBezTo>
                      <a:pt x="104" y="768"/>
                      <a:pt x="109" y="766"/>
                      <a:pt x="113" y="762"/>
                    </a:cubicBezTo>
                    <a:close/>
                    <a:moveTo>
                      <a:pt x="626" y="814"/>
                    </a:moveTo>
                    <a:cubicBezTo>
                      <a:pt x="723" y="765"/>
                      <a:pt x="783" y="667"/>
                      <a:pt x="783" y="559"/>
                    </a:cubicBezTo>
                    <a:cubicBezTo>
                      <a:pt x="783" y="548"/>
                      <a:pt x="775" y="540"/>
                      <a:pt x="764" y="540"/>
                    </a:cubicBezTo>
                    <a:cubicBezTo>
                      <a:pt x="754" y="540"/>
                      <a:pt x="745" y="548"/>
                      <a:pt x="745" y="559"/>
                    </a:cubicBezTo>
                    <a:cubicBezTo>
                      <a:pt x="745" y="652"/>
                      <a:pt x="693" y="738"/>
                      <a:pt x="609" y="780"/>
                    </a:cubicBezTo>
                    <a:cubicBezTo>
                      <a:pt x="599" y="785"/>
                      <a:pt x="596" y="796"/>
                      <a:pt x="600" y="806"/>
                    </a:cubicBezTo>
                    <a:cubicBezTo>
                      <a:pt x="604" y="812"/>
                      <a:pt x="611" y="816"/>
                      <a:pt x="618" y="816"/>
                    </a:cubicBezTo>
                    <a:cubicBezTo>
                      <a:pt x="620" y="816"/>
                      <a:pt x="623" y="815"/>
                      <a:pt x="626" y="814"/>
                    </a:cubicBezTo>
                    <a:close/>
                    <a:moveTo>
                      <a:pt x="783" y="287"/>
                    </a:moveTo>
                    <a:cubicBezTo>
                      <a:pt x="783" y="129"/>
                      <a:pt x="654" y="1"/>
                      <a:pt x="496" y="1"/>
                    </a:cubicBezTo>
                    <a:cubicBezTo>
                      <a:pt x="377" y="1"/>
                      <a:pt x="377" y="1"/>
                      <a:pt x="377" y="1"/>
                    </a:cubicBezTo>
                    <a:cubicBezTo>
                      <a:pt x="366" y="1"/>
                      <a:pt x="357" y="10"/>
                      <a:pt x="357" y="20"/>
                    </a:cubicBezTo>
                    <a:cubicBezTo>
                      <a:pt x="357" y="31"/>
                      <a:pt x="366" y="39"/>
                      <a:pt x="377" y="39"/>
                    </a:cubicBezTo>
                    <a:cubicBezTo>
                      <a:pt x="496" y="39"/>
                      <a:pt x="496" y="39"/>
                      <a:pt x="496" y="39"/>
                    </a:cubicBezTo>
                    <a:cubicBezTo>
                      <a:pt x="633" y="39"/>
                      <a:pt x="745" y="151"/>
                      <a:pt x="745" y="287"/>
                    </a:cubicBezTo>
                    <a:cubicBezTo>
                      <a:pt x="745" y="298"/>
                      <a:pt x="754" y="307"/>
                      <a:pt x="764" y="307"/>
                    </a:cubicBezTo>
                    <a:cubicBezTo>
                      <a:pt x="775" y="307"/>
                      <a:pt x="783" y="298"/>
                      <a:pt x="783" y="287"/>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40" name="Google Shape;1240;p55"/>
              <p:cNvSpPr/>
              <p:nvPr/>
            </p:nvSpPr>
            <p:spPr>
              <a:xfrm>
                <a:off x="1727867" y="2723867"/>
                <a:ext cx="2589223" cy="2804088"/>
              </a:xfrm>
              <a:custGeom>
                <a:pathLst>
                  <a:path extrusionOk="0" h="2804088" w="2589223">
                    <a:moveTo>
                      <a:pt x="2476644" y="1946801"/>
                    </a:moveTo>
                    <a:cubicBezTo>
                      <a:pt x="2538051" y="1946801"/>
                      <a:pt x="2589223" y="1997983"/>
                      <a:pt x="2589223" y="2061959"/>
                    </a:cubicBezTo>
                    <a:cubicBezTo>
                      <a:pt x="2589223" y="2115700"/>
                      <a:pt x="2550844" y="2161763"/>
                      <a:pt x="2499672" y="2171999"/>
                    </a:cubicBezTo>
                    <a:cubicBezTo>
                      <a:pt x="2458734" y="2305070"/>
                      <a:pt x="2384534" y="2427906"/>
                      <a:pt x="2284748" y="2532827"/>
                    </a:cubicBezTo>
                    <a:cubicBezTo>
                      <a:pt x="2159375" y="2668458"/>
                      <a:pt x="1995624" y="2760584"/>
                      <a:pt x="1816521" y="2801529"/>
                    </a:cubicBezTo>
                    <a:cubicBezTo>
                      <a:pt x="1813962" y="2801529"/>
                      <a:pt x="1808845" y="2804088"/>
                      <a:pt x="1806286" y="2804088"/>
                    </a:cubicBezTo>
                    <a:cubicBezTo>
                      <a:pt x="1783259" y="2804088"/>
                      <a:pt x="1762790" y="2786175"/>
                      <a:pt x="1757672" y="2765702"/>
                    </a:cubicBezTo>
                    <a:cubicBezTo>
                      <a:pt x="1752555" y="2737553"/>
                      <a:pt x="1767907" y="2711962"/>
                      <a:pt x="1796052" y="2706844"/>
                    </a:cubicBezTo>
                    <a:cubicBezTo>
                      <a:pt x="1957245" y="2668458"/>
                      <a:pt x="2103086" y="2586568"/>
                      <a:pt x="2215665" y="2466292"/>
                    </a:cubicBezTo>
                    <a:cubicBezTo>
                      <a:pt x="2302658" y="2374165"/>
                      <a:pt x="2366623" y="2264125"/>
                      <a:pt x="2405003" y="2146408"/>
                    </a:cubicBezTo>
                    <a:cubicBezTo>
                      <a:pt x="2379417" y="2125936"/>
                      <a:pt x="2364065" y="2095227"/>
                      <a:pt x="2364065" y="2061959"/>
                    </a:cubicBezTo>
                    <a:cubicBezTo>
                      <a:pt x="2364065" y="1997983"/>
                      <a:pt x="2415237" y="1946801"/>
                      <a:pt x="2476644" y="1946801"/>
                    </a:cubicBezTo>
                    <a:close/>
                    <a:moveTo>
                      <a:pt x="1951473" y="1120984"/>
                    </a:moveTo>
                    <a:cubicBezTo>
                      <a:pt x="2015408" y="1120984"/>
                      <a:pt x="2063999" y="1172123"/>
                      <a:pt x="2063999" y="1233490"/>
                    </a:cubicBezTo>
                    <a:cubicBezTo>
                      <a:pt x="2063999" y="1276958"/>
                      <a:pt x="2038425" y="1317870"/>
                      <a:pt x="2000064" y="1335768"/>
                    </a:cubicBezTo>
                    <a:cubicBezTo>
                      <a:pt x="2000064" y="1693742"/>
                      <a:pt x="2000064" y="1693742"/>
                      <a:pt x="2000064" y="1693742"/>
                    </a:cubicBezTo>
                    <a:cubicBezTo>
                      <a:pt x="2000064" y="1882957"/>
                      <a:pt x="1905439" y="2056830"/>
                      <a:pt x="1744322" y="2156551"/>
                    </a:cubicBezTo>
                    <a:cubicBezTo>
                      <a:pt x="1736650" y="2161665"/>
                      <a:pt x="1726420" y="2161665"/>
                      <a:pt x="1718748" y="2161665"/>
                    </a:cubicBezTo>
                    <a:cubicBezTo>
                      <a:pt x="1700846" y="2161665"/>
                      <a:pt x="1685502" y="2153994"/>
                      <a:pt x="1675272" y="2138653"/>
                    </a:cubicBezTo>
                    <a:cubicBezTo>
                      <a:pt x="1662485" y="2115640"/>
                      <a:pt x="1667600" y="2084957"/>
                      <a:pt x="1690617" y="2072172"/>
                    </a:cubicBezTo>
                    <a:cubicBezTo>
                      <a:pt x="1823602" y="1990349"/>
                      <a:pt x="1902882" y="1849717"/>
                      <a:pt x="1902882" y="1693742"/>
                    </a:cubicBezTo>
                    <a:cubicBezTo>
                      <a:pt x="1902882" y="1335768"/>
                      <a:pt x="1902882" y="1335768"/>
                      <a:pt x="1902882" y="1335768"/>
                    </a:cubicBezTo>
                    <a:cubicBezTo>
                      <a:pt x="1864521" y="1317870"/>
                      <a:pt x="1838947" y="1276958"/>
                      <a:pt x="1838947" y="1233490"/>
                    </a:cubicBezTo>
                    <a:cubicBezTo>
                      <a:pt x="1838947" y="1172123"/>
                      <a:pt x="1890095" y="1120984"/>
                      <a:pt x="1951473" y="1120984"/>
                    </a:cubicBezTo>
                    <a:close/>
                    <a:moveTo>
                      <a:pt x="1081998" y="652189"/>
                    </a:moveTo>
                    <a:cubicBezTo>
                      <a:pt x="1460841" y="652189"/>
                      <a:pt x="1460841" y="652189"/>
                      <a:pt x="1460841" y="652189"/>
                    </a:cubicBezTo>
                    <a:cubicBezTo>
                      <a:pt x="1486438" y="652189"/>
                      <a:pt x="1509476" y="675218"/>
                      <a:pt x="1509476" y="703364"/>
                    </a:cubicBezTo>
                    <a:cubicBezTo>
                      <a:pt x="1509476" y="728951"/>
                      <a:pt x="1486438" y="751980"/>
                      <a:pt x="1460841" y="751980"/>
                    </a:cubicBezTo>
                    <a:cubicBezTo>
                      <a:pt x="1081998" y="751980"/>
                      <a:pt x="1081998" y="751980"/>
                      <a:pt x="1081998" y="751980"/>
                    </a:cubicBezTo>
                    <a:cubicBezTo>
                      <a:pt x="838822" y="751980"/>
                      <a:pt x="639161" y="951562"/>
                      <a:pt x="639161" y="1192084"/>
                    </a:cubicBezTo>
                    <a:cubicBezTo>
                      <a:pt x="639161" y="1693598"/>
                      <a:pt x="639161" y="1693598"/>
                      <a:pt x="639161" y="1693598"/>
                    </a:cubicBezTo>
                    <a:cubicBezTo>
                      <a:pt x="639161" y="1747332"/>
                      <a:pt x="649400" y="1801066"/>
                      <a:pt x="667319" y="1849682"/>
                    </a:cubicBezTo>
                    <a:cubicBezTo>
                      <a:pt x="667319" y="1849682"/>
                      <a:pt x="667319" y="1849682"/>
                      <a:pt x="669878" y="1849682"/>
                    </a:cubicBezTo>
                    <a:cubicBezTo>
                      <a:pt x="731312" y="1849682"/>
                      <a:pt x="782507" y="1900857"/>
                      <a:pt x="782507" y="1962266"/>
                    </a:cubicBezTo>
                    <a:cubicBezTo>
                      <a:pt x="782507" y="2023676"/>
                      <a:pt x="731312" y="2074851"/>
                      <a:pt x="669878" y="2074851"/>
                    </a:cubicBezTo>
                    <a:cubicBezTo>
                      <a:pt x="605885" y="2074851"/>
                      <a:pt x="554690" y="2023676"/>
                      <a:pt x="554690" y="1962266"/>
                    </a:cubicBezTo>
                    <a:cubicBezTo>
                      <a:pt x="554690" y="1936679"/>
                      <a:pt x="564929" y="1913650"/>
                      <a:pt x="577727" y="1893180"/>
                    </a:cubicBezTo>
                    <a:cubicBezTo>
                      <a:pt x="554690" y="1831770"/>
                      <a:pt x="539331" y="1762684"/>
                      <a:pt x="539331" y="1693598"/>
                    </a:cubicBezTo>
                    <a:cubicBezTo>
                      <a:pt x="539331" y="1192084"/>
                      <a:pt x="539331" y="1192084"/>
                      <a:pt x="539331" y="1192084"/>
                    </a:cubicBezTo>
                    <a:cubicBezTo>
                      <a:pt x="539331" y="895270"/>
                      <a:pt x="782507" y="652189"/>
                      <a:pt x="1081998" y="652189"/>
                    </a:cubicBezTo>
                    <a:close/>
                    <a:moveTo>
                      <a:pt x="202923" y="437085"/>
                    </a:moveTo>
                    <a:cubicBezTo>
                      <a:pt x="215386" y="434846"/>
                      <a:pt x="228808" y="437404"/>
                      <a:pt x="240312" y="445080"/>
                    </a:cubicBezTo>
                    <a:cubicBezTo>
                      <a:pt x="263321" y="460430"/>
                      <a:pt x="268434" y="491131"/>
                      <a:pt x="253095" y="514157"/>
                    </a:cubicBezTo>
                    <a:cubicBezTo>
                      <a:pt x="150834" y="654870"/>
                      <a:pt x="99704" y="821168"/>
                      <a:pt x="99704" y="992582"/>
                    </a:cubicBezTo>
                    <a:cubicBezTo>
                      <a:pt x="99704" y="1893146"/>
                      <a:pt x="99704" y="1893146"/>
                      <a:pt x="99704" y="1893146"/>
                    </a:cubicBezTo>
                    <a:cubicBezTo>
                      <a:pt x="99704" y="2143872"/>
                      <a:pt x="212191" y="2379246"/>
                      <a:pt x="401373" y="2535310"/>
                    </a:cubicBezTo>
                    <a:cubicBezTo>
                      <a:pt x="416712" y="2527635"/>
                      <a:pt x="434607" y="2522518"/>
                      <a:pt x="455060" y="2522518"/>
                    </a:cubicBezTo>
                    <a:cubicBezTo>
                      <a:pt x="516416" y="2522518"/>
                      <a:pt x="567546" y="2573686"/>
                      <a:pt x="567546" y="2635089"/>
                    </a:cubicBezTo>
                    <a:cubicBezTo>
                      <a:pt x="567546" y="2699049"/>
                      <a:pt x="516416" y="2747659"/>
                      <a:pt x="455060" y="2747659"/>
                    </a:cubicBezTo>
                    <a:cubicBezTo>
                      <a:pt x="393703" y="2747659"/>
                      <a:pt x="345129" y="2699049"/>
                      <a:pt x="345129" y="2635089"/>
                    </a:cubicBezTo>
                    <a:cubicBezTo>
                      <a:pt x="345129" y="2629972"/>
                      <a:pt x="345129" y="2622296"/>
                      <a:pt x="345129" y="2617180"/>
                    </a:cubicBezTo>
                    <a:cubicBezTo>
                      <a:pt x="130382" y="2440649"/>
                      <a:pt x="0" y="2177131"/>
                      <a:pt x="0" y="1893146"/>
                    </a:cubicBezTo>
                    <a:cubicBezTo>
                      <a:pt x="0" y="992582"/>
                      <a:pt x="0" y="992582"/>
                      <a:pt x="0" y="992582"/>
                    </a:cubicBezTo>
                    <a:cubicBezTo>
                      <a:pt x="0" y="800700"/>
                      <a:pt x="58800" y="616494"/>
                      <a:pt x="171286" y="457872"/>
                    </a:cubicBezTo>
                    <a:cubicBezTo>
                      <a:pt x="178956" y="446359"/>
                      <a:pt x="190460" y="439323"/>
                      <a:pt x="202923" y="437085"/>
                    </a:cubicBezTo>
                    <a:close/>
                    <a:moveTo>
                      <a:pt x="1271494" y="0"/>
                    </a:moveTo>
                    <a:cubicBezTo>
                      <a:pt x="1317529" y="0"/>
                      <a:pt x="1353334" y="25581"/>
                      <a:pt x="1371236" y="61395"/>
                    </a:cubicBezTo>
                    <a:cubicBezTo>
                      <a:pt x="1611639" y="61395"/>
                      <a:pt x="1611639" y="61395"/>
                      <a:pt x="1611639" y="61395"/>
                    </a:cubicBezTo>
                    <a:cubicBezTo>
                      <a:pt x="2125692" y="61395"/>
                      <a:pt x="2542561" y="480932"/>
                      <a:pt x="2542561" y="992561"/>
                    </a:cubicBezTo>
                    <a:cubicBezTo>
                      <a:pt x="2542561" y="1619306"/>
                      <a:pt x="2542561" y="1619306"/>
                      <a:pt x="2542561" y="1619306"/>
                    </a:cubicBezTo>
                    <a:cubicBezTo>
                      <a:pt x="2542561" y="1647446"/>
                      <a:pt x="2519544" y="1667911"/>
                      <a:pt x="2491412" y="1667911"/>
                    </a:cubicBezTo>
                    <a:cubicBezTo>
                      <a:pt x="2465837" y="1667911"/>
                      <a:pt x="2442820" y="1647446"/>
                      <a:pt x="2442820" y="1619306"/>
                    </a:cubicBezTo>
                    <a:cubicBezTo>
                      <a:pt x="2442820" y="992561"/>
                      <a:pt x="2442820" y="992561"/>
                      <a:pt x="2442820" y="992561"/>
                    </a:cubicBezTo>
                    <a:cubicBezTo>
                      <a:pt x="2442820" y="534653"/>
                      <a:pt x="2071985" y="161163"/>
                      <a:pt x="1611639" y="161163"/>
                    </a:cubicBezTo>
                    <a:cubicBezTo>
                      <a:pt x="1371236" y="161163"/>
                      <a:pt x="1371236" y="161163"/>
                      <a:pt x="1371236" y="161163"/>
                    </a:cubicBezTo>
                    <a:cubicBezTo>
                      <a:pt x="1353334" y="199535"/>
                      <a:pt x="1317529" y="225117"/>
                      <a:pt x="1271494" y="225117"/>
                    </a:cubicBezTo>
                    <a:cubicBezTo>
                      <a:pt x="1210115" y="225117"/>
                      <a:pt x="1158965" y="173954"/>
                      <a:pt x="1158965" y="112558"/>
                    </a:cubicBezTo>
                    <a:cubicBezTo>
                      <a:pt x="1158965" y="48605"/>
                      <a:pt x="1210115" y="0"/>
                      <a:pt x="1271494" y="0"/>
                    </a:cubicBezTo>
                    <a:close/>
                  </a:path>
                </a:pathLst>
              </a:custGeom>
              <a:solidFill>
                <a:srgbClr val="4472C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41" name="Google Shape;1241;p55"/>
              <p:cNvSpPr/>
              <p:nvPr/>
            </p:nvSpPr>
            <p:spPr>
              <a:xfrm>
                <a:off x="2385482" y="3603942"/>
                <a:ext cx="1102536" cy="2227861"/>
              </a:xfrm>
              <a:custGeom>
                <a:pathLst>
                  <a:path extrusionOk="0" h="871" w="431">
                    <a:moveTo>
                      <a:pt x="424" y="235"/>
                    </a:moveTo>
                    <a:cubicBezTo>
                      <a:pt x="424" y="235"/>
                      <a:pt x="423" y="235"/>
                      <a:pt x="423" y="235"/>
                    </a:cubicBezTo>
                    <a:cubicBezTo>
                      <a:pt x="411" y="218"/>
                      <a:pt x="399" y="200"/>
                      <a:pt x="395" y="179"/>
                    </a:cubicBezTo>
                    <a:cubicBezTo>
                      <a:pt x="392" y="162"/>
                      <a:pt x="396" y="145"/>
                      <a:pt x="396" y="127"/>
                    </a:cubicBezTo>
                    <a:cubicBezTo>
                      <a:pt x="395" y="89"/>
                      <a:pt x="373" y="52"/>
                      <a:pt x="342" y="30"/>
                    </a:cubicBezTo>
                    <a:cubicBezTo>
                      <a:pt x="310" y="8"/>
                      <a:pt x="270" y="0"/>
                      <a:pt x="232" y="2"/>
                    </a:cubicBezTo>
                    <a:cubicBezTo>
                      <a:pt x="195" y="5"/>
                      <a:pt x="159" y="17"/>
                      <a:pt x="130" y="40"/>
                    </a:cubicBezTo>
                    <a:cubicBezTo>
                      <a:pt x="80" y="80"/>
                      <a:pt x="60" y="154"/>
                      <a:pt x="82" y="214"/>
                    </a:cubicBezTo>
                    <a:cubicBezTo>
                      <a:pt x="91" y="237"/>
                      <a:pt x="106" y="258"/>
                      <a:pt x="117" y="281"/>
                    </a:cubicBezTo>
                    <a:cubicBezTo>
                      <a:pt x="118" y="285"/>
                      <a:pt x="120" y="290"/>
                      <a:pt x="122" y="295"/>
                    </a:cubicBezTo>
                    <a:cubicBezTo>
                      <a:pt x="129" y="314"/>
                      <a:pt x="128" y="335"/>
                      <a:pt x="120" y="353"/>
                    </a:cubicBezTo>
                    <a:cubicBezTo>
                      <a:pt x="108" y="382"/>
                      <a:pt x="89" y="416"/>
                      <a:pt x="68" y="451"/>
                    </a:cubicBezTo>
                    <a:cubicBezTo>
                      <a:pt x="67" y="454"/>
                      <a:pt x="65" y="458"/>
                      <a:pt x="63" y="462"/>
                    </a:cubicBezTo>
                    <a:cubicBezTo>
                      <a:pt x="63" y="462"/>
                      <a:pt x="63" y="462"/>
                      <a:pt x="63" y="462"/>
                    </a:cubicBezTo>
                    <a:cubicBezTo>
                      <a:pt x="63" y="462"/>
                      <a:pt x="63" y="462"/>
                      <a:pt x="63" y="462"/>
                    </a:cubicBezTo>
                    <a:cubicBezTo>
                      <a:pt x="5" y="587"/>
                      <a:pt x="0" y="762"/>
                      <a:pt x="1" y="834"/>
                    </a:cubicBezTo>
                    <a:cubicBezTo>
                      <a:pt x="1" y="847"/>
                      <a:pt x="4" y="857"/>
                      <a:pt x="10" y="862"/>
                    </a:cubicBezTo>
                    <a:cubicBezTo>
                      <a:pt x="15" y="868"/>
                      <a:pt x="23" y="871"/>
                      <a:pt x="32" y="871"/>
                    </a:cubicBezTo>
                    <a:cubicBezTo>
                      <a:pt x="186" y="871"/>
                      <a:pt x="186" y="871"/>
                      <a:pt x="186" y="871"/>
                    </a:cubicBezTo>
                    <a:cubicBezTo>
                      <a:pt x="196" y="871"/>
                      <a:pt x="196" y="871"/>
                      <a:pt x="196" y="871"/>
                    </a:cubicBezTo>
                    <a:cubicBezTo>
                      <a:pt x="349" y="871"/>
                      <a:pt x="349" y="871"/>
                      <a:pt x="349" y="871"/>
                    </a:cubicBezTo>
                    <a:cubicBezTo>
                      <a:pt x="366" y="871"/>
                      <a:pt x="380" y="861"/>
                      <a:pt x="380" y="834"/>
                    </a:cubicBezTo>
                    <a:cubicBezTo>
                      <a:pt x="380" y="707"/>
                      <a:pt x="367" y="622"/>
                      <a:pt x="351" y="566"/>
                    </a:cubicBezTo>
                    <a:cubicBezTo>
                      <a:pt x="344" y="541"/>
                      <a:pt x="337" y="522"/>
                      <a:pt x="330" y="508"/>
                    </a:cubicBezTo>
                    <a:cubicBezTo>
                      <a:pt x="322" y="490"/>
                      <a:pt x="315" y="479"/>
                      <a:pt x="310" y="474"/>
                    </a:cubicBezTo>
                    <a:cubicBezTo>
                      <a:pt x="309" y="472"/>
                      <a:pt x="308" y="471"/>
                      <a:pt x="307" y="470"/>
                    </a:cubicBezTo>
                    <a:cubicBezTo>
                      <a:pt x="305" y="466"/>
                      <a:pt x="302" y="463"/>
                      <a:pt x="300" y="460"/>
                    </a:cubicBezTo>
                    <a:cubicBezTo>
                      <a:pt x="292" y="451"/>
                      <a:pt x="286" y="442"/>
                      <a:pt x="282" y="432"/>
                    </a:cubicBezTo>
                    <a:cubicBezTo>
                      <a:pt x="279" y="423"/>
                      <a:pt x="277" y="415"/>
                      <a:pt x="277" y="405"/>
                    </a:cubicBezTo>
                    <a:cubicBezTo>
                      <a:pt x="278" y="396"/>
                      <a:pt x="279" y="387"/>
                      <a:pt x="282" y="378"/>
                    </a:cubicBezTo>
                    <a:cubicBezTo>
                      <a:pt x="286" y="367"/>
                      <a:pt x="294" y="357"/>
                      <a:pt x="305" y="353"/>
                    </a:cubicBezTo>
                    <a:cubicBezTo>
                      <a:pt x="327" y="344"/>
                      <a:pt x="356" y="361"/>
                      <a:pt x="375" y="347"/>
                    </a:cubicBezTo>
                    <a:cubicBezTo>
                      <a:pt x="380" y="345"/>
                      <a:pt x="383" y="340"/>
                      <a:pt x="384" y="336"/>
                    </a:cubicBezTo>
                    <a:cubicBezTo>
                      <a:pt x="388" y="326"/>
                      <a:pt x="385" y="320"/>
                      <a:pt x="383" y="312"/>
                    </a:cubicBezTo>
                    <a:cubicBezTo>
                      <a:pt x="382" y="306"/>
                      <a:pt x="387" y="305"/>
                      <a:pt x="391" y="303"/>
                    </a:cubicBezTo>
                    <a:cubicBezTo>
                      <a:pt x="398" y="300"/>
                      <a:pt x="400" y="290"/>
                      <a:pt x="395" y="285"/>
                    </a:cubicBezTo>
                    <a:cubicBezTo>
                      <a:pt x="400" y="286"/>
                      <a:pt x="405" y="283"/>
                      <a:pt x="407" y="279"/>
                    </a:cubicBezTo>
                    <a:cubicBezTo>
                      <a:pt x="408" y="276"/>
                      <a:pt x="408" y="273"/>
                      <a:pt x="407" y="271"/>
                    </a:cubicBezTo>
                    <a:cubicBezTo>
                      <a:pt x="406" y="269"/>
                      <a:pt x="402" y="267"/>
                      <a:pt x="403" y="264"/>
                    </a:cubicBezTo>
                    <a:cubicBezTo>
                      <a:pt x="405" y="260"/>
                      <a:pt x="413" y="260"/>
                      <a:pt x="416" y="259"/>
                    </a:cubicBezTo>
                    <a:cubicBezTo>
                      <a:pt x="421" y="258"/>
                      <a:pt x="426" y="256"/>
                      <a:pt x="428" y="251"/>
                    </a:cubicBezTo>
                    <a:cubicBezTo>
                      <a:pt x="431" y="246"/>
                      <a:pt x="427" y="240"/>
                      <a:pt x="424" y="235"/>
                    </a:cubicBezTo>
                    <a:close/>
                  </a:path>
                </a:pathLst>
              </a:custGeom>
              <a:solidFill>
                <a:srgbClr val="4472C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cxnSp>
          <p:nvCxnSpPr>
            <p:cNvPr id="1242" name="Google Shape;1242;p55"/>
            <p:cNvCxnSpPr/>
            <p:nvPr/>
          </p:nvCxnSpPr>
          <p:spPr>
            <a:xfrm>
              <a:off x="9079901" y="1923610"/>
              <a:ext cx="2266398" cy="0"/>
            </a:xfrm>
            <a:prstGeom prst="straightConnector1">
              <a:avLst/>
            </a:prstGeom>
            <a:noFill/>
            <a:ln cap="rnd" cmpd="sng" w="38100">
              <a:solidFill>
                <a:schemeClr val="accent1"/>
              </a:solidFill>
              <a:prstDash val="solid"/>
              <a:round/>
              <a:headEnd len="lg" w="lg" type="none"/>
              <a:tailEnd len="sm" w="sm" type="none"/>
            </a:ln>
          </p:spPr>
        </p:cxnSp>
        <p:cxnSp>
          <p:nvCxnSpPr>
            <p:cNvPr id="1243" name="Google Shape;1243;p55"/>
            <p:cNvCxnSpPr/>
            <p:nvPr/>
          </p:nvCxnSpPr>
          <p:spPr>
            <a:xfrm>
              <a:off x="9079901" y="5315176"/>
              <a:ext cx="2266398" cy="0"/>
            </a:xfrm>
            <a:prstGeom prst="straightConnector1">
              <a:avLst/>
            </a:prstGeom>
            <a:noFill/>
            <a:ln cap="rnd" cmpd="sng" w="12700">
              <a:solidFill>
                <a:schemeClr val="accent1"/>
              </a:solidFill>
              <a:prstDash val="solid"/>
              <a:round/>
              <a:headEnd len="lg" w="lg" type="none"/>
              <a:tailEnd len="sm" w="sm" type="none"/>
            </a:ln>
          </p:spPr>
        </p:cxn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09"/>
                                        </p:tgtEl>
                                        <p:attrNameLst>
                                          <p:attrName>style.visibility</p:attrName>
                                        </p:attrNameLst>
                                      </p:cBhvr>
                                      <p:to>
                                        <p:strVal val="visible"/>
                                      </p:to>
                                    </p:set>
                                    <p:animEffect filter="fade" transition="in">
                                      <p:cBhvr>
                                        <p:cTn dur="500"/>
                                        <p:tgtEl>
                                          <p:spTgt spid="120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500"/>
                                        <p:tgtEl>
                                          <p:spTgt spid="121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27"/>
                                        </p:tgtEl>
                                        <p:attrNameLst>
                                          <p:attrName>style.visibility</p:attrName>
                                        </p:attrNameLst>
                                      </p:cBhvr>
                                      <p:to>
                                        <p:strVal val="visible"/>
                                      </p:to>
                                    </p:set>
                                    <p:animEffect filter="fade" transition="in">
                                      <p:cBhvr>
                                        <p:cTn dur="500"/>
                                        <p:tgtEl>
                                          <p:spTgt spid="122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36"/>
                                        </p:tgtEl>
                                        <p:attrNameLst>
                                          <p:attrName>style.visibility</p:attrName>
                                        </p:attrNameLst>
                                      </p:cBhvr>
                                      <p:to>
                                        <p:strVal val="visible"/>
                                      </p:to>
                                    </p:set>
                                    <p:animEffect filter="fade" transition="in">
                                      <p:cBhvr>
                                        <p:cTn dur="500"/>
                                        <p:tgtEl>
                                          <p:spTgt spid="1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7" name="Shape 1247"/>
        <p:cNvGrpSpPr/>
        <p:nvPr/>
      </p:nvGrpSpPr>
      <p:grpSpPr>
        <a:xfrm>
          <a:off x="0" y="0"/>
          <a:ext cx="0" cy="0"/>
          <a:chOff x="0" y="0"/>
          <a:chExt cx="0" cy="0"/>
        </a:xfrm>
      </p:grpSpPr>
      <p:sp>
        <p:nvSpPr>
          <p:cNvPr id="1248" name="Google Shape;1248;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Think Deep, Think Free</a:t>
            </a:r>
            <a:endParaRPr/>
          </a:p>
        </p:txBody>
      </p:sp>
      <p:pic>
        <p:nvPicPr>
          <p:cNvPr id="1249" name="Google Shape;1249;p56"/>
          <p:cNvPicPr preferRelativeResize="0"/>
          <p:nvPr/>
        </p:nvPicPr>
        <p:blipFill rotWithShape="1">
          <a:blip r:embed="rId3">
            <a:alphaModFix/>
          </a:blip>
          <a:srcRect b="0" l="0" r="0" t="0"/>
          <a:stretch/>
        </p:blipFill>
        <p:spPr>
          <a:xfrm>
            <a:off x="3245596" y="2501153"/>
            <a:ext cx="6257925" cy="2944906"/>
          </a:xfrm>
          <a:prstGeom prst="rect">
            <a:avLst/>
          </a:prstGeom>
          <a:noFill/>
          <a:ln>
            <a:noFill/>
          </a:ln>
        </p:spPr>
      </p:pic>
      <p:sp>
        <p:nvSpPr>
          <p:cNvPr id="1250" name="Google Shape;1250;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Free Energy =    Energy     -      Entropy</a:t>
            </a:r>
            <a:endParaRPr/>
          </a:p>
        </p:txBody>
      </p:sp>
      <p:pic>
        <p:nvPicPr>
          <p:cNvPr id="149" name="Google Shape;149;p21"/>
          <p:cNvPicPr preferRelativeResize="0"/>
          <p:nvPr/>
        </p:nvPicPr>
        <p:blipFill rotWithShape="1">
          <a:blip r:embed="rId3">
            <a:alphaModFix/>
          </a:blip>
          <a:srcRect b="0" l="0" r="0" t="0"/>
          <a:stretch/>
        </p:blipFill>
        <p:spPr>
          <a:xfrm>
            <a:off x="6912959" y="3181350"/>
            <a:ext cx="3755041" cy="2508250"/>
          </a:xfrm>
          <a:prstGeom prst="rect">
            <a:avLst/>
          </a:prstGeom>
          <a:noFill/>
          <a:ln>
            <a:noFill/>
          </a:ln>
        </p:spPr>
      </p:pic>
      <p:pic>
        <p:nvPicPr>
          <p:cNvPr id="150" name="Google Shape;150;p21"/>
          <p:cNvPicPr preferRelativeResize="0"/>
          <p:nvPr/>
        </p:nvPicPr>
        <p:blipFill rotWithShape="1">
          <a:blip r:embed="rId4">
            <a:alphaModFix/>
          </a:blip>
          <a:srcRect b="0" l="0" r="0" t="0"/>
          <a:stretch/>
        </p:blipFill>
        <p:spPr>
          <a:xfrm>
            <a:off x="1168400" y="3213100"/>
            <a:ext cx="4114800" cy="2489200"/>
          </a:xfrm>
          <a:prstGeom prst="rect">
            <a:avLst/>
          </a:prstGeom>
          <a:noFill/>
          <a:ln>
            <a:noFill/>
          </a:ln>
        </p:spPr>
      </p:pic>
      <p:sp>
        <p:nvSpPr>
          <p:cNvPr id="151" name="Google Shape;151;p21"/>
          <p:cNvSpPr txBox="1"/>
          <p:nvPr/>
        </p:nvSpPr>
        <p:spPr>
          <a:xfrm>
            <a:off x="2959100" y="1765300"/>
            <a:ext cx="316952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Ability to perform physical work</a:t>
            </a:r>
            <a:endParaRPr/>
          </a:p>
        </p:txBody>
      </p:sp>
      <p:sp>
        <p:nvSpPr>
          <p:cNvPr id="152" name="Google Shape;152;p21"/>
          <p:cNvSpPr txBox="1"/>
          <p:nvPr/>
        </p:nvSpPr>
        <p:spPr>
          <a:xfrm>
            <a:off x="6743700" y="1739900"/>
            <a:ext cx="445224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Level of organization, information of a system</a:t>
            </a:r>
            <a:endParaRPr/>
          </a:p>
        </p:txBody>
      </p:sp>
      <p:sp>
        <p:nvSpPr>
          <p:cNvPr id="153" name="Google Shape;153;p21"/>
          <p:cNvSpPr txBox="1"/>
          <p:nvPr/>
        </p:nvSpPr>
        <p:spPr>
          <a:xfrm>
            <a:off x="1867712" y="5992239"/>
            <a:ext cx="282295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Industrial Revolution: ±1820</a:t>
            </a:r>
            <a:endParaRPr/>
          </a:p>
        </p:txBody>
      </p:sp>
      <p:sp>
        <p:nvSpPr>
          <p:cNvPr id="154" name="Google Shape;154;p21"/>
          <p:cNvSpPr txBox="1"/>
          <p:nvPr/>
        </p:nvSpPr>
        <p:spPr>
          <a:xfrm>
            <a:off x="7237379" y="5972783"/>
            <a:ext cx="310892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Information Revolution: ±1940 </a:t>
            </a:r>
            <a:endParaRPr/>
          </a:p>
        </p:txBody>
      </p:sp>
      <p:sp>
        <p:nvSpPr>
          <p:cNvPr id="155" name="Google Shape;155;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4" name="Shape 1254"/>
        <p:cNvGrpSpPr/>
        <p:nvPr/>
      </p:nvGrpSpPr>
      <p:grpSpPr>
        <a:xfrm>
          <a:off x="0" y="0"/>
          <a:ext cx="0" cy="0"/>
          <a:chOff x="0" y="0"/>
          <a:chExt cx="0" cy="0"/>
        </a:xfrm>
      </p:grpSpPr>
      <p:sp>
        <p:nvSpPr>
          <p:cNvPr id="1255" name="Google Shape;1255;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pic>
        <p:nvPicPr>
          <p:cNvPr id="1256" name="Google Shape;1256;p57"/>
          <p:cNvPicPr preferRelativeResize="0"/>
          <p:nvPr/>
        </p:nvPicPr>
        <p:blipFill rotWithShape="1">
          <a:blip r:embed="rId3">
            <a:alphaModFix/>
          </a:blip>
          <a:srcRect b="0" l="0" r="0" t="0"/>
          <a:stretch/>
        </p:blipFill>
        <p:spPr>
          <a:xfrm>
            <a:off x="0" y="0"/>
            <a:ext cx="12192000" cy="6347012"/>
          </a:xfrm>
          <a:prstGeom prst="rect">
            <a:avLst/>
          </a:prstGeom>
          <a:noFill/>
          <a:ln>
            <a:noFill/>
          </a:ln>
        </p:spPr>
      </p:pic>
      <p:sp>
        <p:nvSpPr>
          <p:cNvPr id="1257" name="Google Shape;1257;p57"/>
          <p:cNvSpPr txBox="1"/>
          <p:nvPr/>
        </p:nvSpPr>
        <p:spPr>
          <a:xfrm>
            <a:off x="3886199" y="6387353"/>
            <a:ext cx="196323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(Yes, we are hiring)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1" name="Shape 1261"/>
        <p:cNvGrpSpPr/>
        <p:nvPr/>
      </p:nvGrpSpPr>
      <p:grpSpPr>
        <a:xfrm>
          <a:off x="0" y="0"/>
          <a:ext cx="0" cy="0"/>
          <a:chOff x="0" y="0"/>
          <a:chExt cx="0" cy="0"/>
        </a:xfrm>
      </p:grpSpPr>
      <p:sp>
        <p:nvSpPr>
          <p:cNvPr id="1262" name="Google Shape;1262;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Full Professor Machine Learning AMLAB</a:t>
            </a:r>
            <a:endParaRPr/>
          </a:p>
        </p:txBody>
      </p:sp>
      <p:pic>
        <p:nvPicPr>
          <p:cNvPr id="1263" name="Google Shape;1263;p58"/>
          <p:cNvPicPr preferRelativeResize="0"/>
          <p:nvPr/>
        </p:nvPicPr>
        <p:blipFill rotWithShape="1">
          <a:blip r:embed="rId3">
            <a:alphaModFix/>
          </a:blip>
          <a:srcRect b="0" l="0" r="0" t="0"/>
          <a:stretch/>
        </p:blipFill>
        <p:spPr>
          <a:xfrm>
            <a:off x="0" y="2197271"/>
            <a:ext cx="12192000" cy="3218980"/>
          </a:xfrm>
          <a:prstGeom prst="rect">
            <a:avLst/>
          </a:prstGeom>
          <a:noFill/>
          <a:ln>
            <a:noFill/>
          </a:ln>
        </p:spPr>
      </p:pic>
      <p:sp>
        <p:nvSpPr>
          <p:cNvPr id="1264" name="Google Shape;1264;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1265" name="Google Shape;1265;p58"/>
          <p:cNvSpPr/>
          <p:nvPr/>
        </p:nvSpPr>
        <p:spPr>
          <a:xfrm>
            <a:off x="1330035" y="6417071"/>
            <a:ext cx="9157855"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u="sng">
                <a:solidFill>
                  <a:schemeClr val="hlink"/>
                </a:solidFill>
                <a:latin typeface="Calibri"/>
                <a:ea typeface="Calibri"/>
                <a:cs typeface="Calibri"/>
                <a:sym typeface="Calibri"/>
                <a:hlinkClick r:id="rId4"/>
              </a:rPr>
              <a:t>http://www.uva.nl/en/content/vacancies/2018/07/18-393-chair-in-machine-learning-full-or-associate-professor.html</a:t>
            </a:r>
            <a:endParaRPr sz="14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9" name="Shape 1269"/>
        <p:cNvGrpSpPr/>
        <p:nvPr/>
      </p:nvGrpSpPr>
      <p:grpSpPr>
        <a:xfrm>
          <a:off x="0" y="0"/>
          <a:ext cx="0" cy="0"/>
          <a:chOff x="0" y="0"/>
          <a:chExt cx="0" cy="0"/>
        </a:xfrm>
      </p:grpSpPr>
      <p:sp>
        <p:nvSpPr>
          <p:cNvPr id="1270" name="Google Shape;1270;p59"/>
          <p:cNvSpPr txBox="1"/>
          <p:nvPr>
            <p:ph type="title"/>
          </p:nvPr>
        </p:nvSpPr>
        <p:spPr>
          <a:xfrm>
            <a:off x="273423" y="5098488"/>
            <a:ext cx="2832848"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Questions?</a:t>
            </a:r>
            <a:endParaRPr/>
          </a:p>
        </p:txBody>
      </p:sp>
      <p:sp>
        <p:nvSpPr>
          <p:cNvPr id="1271" name="Google Shape;1271;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1272" name="Google Shape;1272;p59"/>
          <p:cNvSpPr txBox="1"/>
          <p:nvPr/>
        </p:nvSpPr>
        <p:spPr>
          <a:xfrm>
            <a:off x="694764" y="504078"/>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192"/>
              <a:buFont typeface="Calibri"/>
              <a:buNone/>
            </a:pPr>
            <a:r>
              <a:rPr lang="en-US" sz="4192">
                <a:solidFill>
                  <a:schemeClr val="dk1"/>
                </a:solidFill>
                <a:latin typeface="Calibri"/>
                <a:ea typeface="Calibri"/>
                <a:cs typeface="Calibri"/>
                <a:sym typeface="Calibri"/>
              </a:rPr>
              <a:t>This is Slide 42, </a:t>
            </a:r>
            <a:r>
              <a:rPr lang="en-US" sz="2047">
                <a:solidFill>
                  <a:schemeClr val="dk1"/>
                </a:solidFill>
                <a:latin typeface="Calibri"/>
                <a:ea typeface="Calibri"/>
                <a:cs typeface="Calibri"/>
                <a:sym typeface="Calibri"/>
              </a:rPr>
              <a:t>(42 points Calibri Light) </a:t>
            </a:r>
            <a:br>
              <a:rPr lang="en-US" sz="4290">
                <a:solidFill>
                  <a:schemeClr val="dk1"/>
                </a:solidFill>
                <a:latin typeface="Calibri"/>
                <a:ea typeface="Calibri"/>
                <a:cs typeface="Calibri"/>
                <a:sym typeface="Calibri"/>
              </a:rPr>
            </a:br>
            <a:r>
              <a:rPr lang="en-US" sz="2730">
                <a:solidFill>
                  <a:schemeClr val="dk1"/>
                </a:solidFill>
                <a:latin typeface="Calibri"/>
                <a:ea typeface="Calibri"/>
                <a:cs typeface="Calibri"/>
                <a:sym typeface="Calibri"/>
              </a:rPr>
              <a:t>(the answer to the Ultimate Question of Life, the Universe and Everything) </a:t>
            </a:r>
            <a:endParaRPr sz="4290">
              <a:solidFill>
                <a:schemeClr val="dk1"/>
              </a:solidFill>
              <a:latin typeface="Calibri"/>
              <a:ea typeface="Calibri"/>
              <a:cs typeface="Calibri"/>
              <a:sym typeface="Calibri"/>
            </a:endParaRPr>
          </a:p>
        </p:txBody>
      </p:sp>
      <p:pic>
        <p:nvPicPr>
          <p:cNvPr id="1273" name="Google Shape;1273;p59"/>
          <p:cNvPicPr preferRelativeResize="0"/>
          <p:nvPr/>
        </p:nvPicPr>
        <p:blipFill rotWithShape="1">
          <a:blip r:embed="rId3">
            <a:alphaModFix/>
          </a:blip>
          <a:srcRect b="0" l="0" r="0" t="0"/>
          <a:stretch/>
        </p:blipFill>
        <p:spPr>
          <a:xfrm>
            <a:off x="4804069" y="4036412"/>
            <a:ext cx="6380895" cy="2049445"/>
          </a:xfrm>
          <a:prstGeom prst="rect">
            <a:avLst/>
          </a:prstGeom>
          <a:noFill/>
          <a:ln>
            <a:noFill/>
          </a:ln>
        </p:spPr>
      </p:pic>
      <p:sp>
        <p:nvSpPr>
          <p:cNvPr id="1274" name="Google Shape;1274;p59"/>
          <p:cNvSpPr txBox="1"/>
          <p:nvPr/>
        </p:nvSpPr>
        <p:spPr>
          <a:xfrm>
            <a:off x="7199516" y="6276887"/>
            <a:ext cx="170540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“Deep Thought”</a:t>
            </a:r>
            <a:endParaRPr/>
          </a:p>
        </p:txBody>
      </p:sp>
      <p:grpSp>
        <p:nvGrpSpPr>
          <p:cNvPr id="1275" name="Google Shape;1275;p59"/>
          <p:cNvGrpSpPr/>
          <p:nvPr/>
        </p:nvGrpSpPr>
        <p:grpSpPr>
          <a:xfrm>
            <a:off x="2806541" y="2644129"/>
            <a:ext cx="4542818" cy="2636196"/>
            <a:chOff x="3560322" y="1089498"/>
            <a:chExt cx="4542818" cy="2636196"/>
          </a:xfrm>
        </p:grpSpPr>
        <p:sp>
          <p:nvSpPr>
            <p:cNvPr id="1276" name="Google Shape;1276;p59"/>
            <p:cNvSpPr/>
            <p:nvPr/>
          </p:nvSpPr>
          <p:spPr>
            <a:xfrm>
              <a:off x="3560322" y="1089498"/>
              <a:ext cx="4542818" cy="2636196"/>
            </a:xfrm>
            <a:prstGeom prst="cloud">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77" name="Google Shape;1277;p59"/>
            <p:cNvPicPr preferRelativeResize="0"/>
            <p:nvPr/>
          </p:nvPicPr>
          <p:blipFill rotWithShape="1">
            <a:blip r:embed="rId4">
              <a:alphaModFix/>
            </a:blip>
            <a:srcRect b="0" l="0" r="0" t="0"/>
            <a:stretch/>
          </p:blipFill>
          <p:spPr>
            <a:xfrm>
              <a:off x="4163438" y="1533094"/>
              <a:ext cx="3433863" cy="1757938"/>
            </a:xfrm>
            <a:prstGeom prst="rect">
              <a:avLst/>
            </a:prstGeom>
            <a:noFill/>
            <a:ln>
              <a:noFill/>
            </a:ln>
          </p:spPr>
        </p:pic>
      </p:grpSp>
      <p:sp>
        <p:nvSpPr>
          <p:cNvPr id="1278" name="Google Shape;1278;p59"/>
          <p:cNvSpPr/>
          <p:nvPr/>
        </p:nvSpPr>
        <p:spPr>
          <a:xfrm>
            <a:off x="10905565" y="6279776"/>
            <a:ext cx="510988" cy="484095"/>
          </a:xfrm>
          <a:prstGeom prst="ellipse">
            <a:avLst/>
          </a:prstGeom>
          <a:noFill/>
          <a:ln cap="flat" cmpd="sng" w="571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9" name="Google Shape;1279;p59"/>
          <p:cNvSpPr txBox="1"/>
          <p:nvPr/>
        </p:nvSpPr>
        <p:spPr>
          <a:xfrm>
            <a:off x="606175" y="6061753"/>
            <a:ext cx="185499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(the answer is 42)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275"/>
                                        </p:tgtEl>
                                        <p:attrNameLst>
                                          <p:attrName>style.visibility</p:attrName>
                                        </p:attrNameLst>
                                      </p:cBhvr>
                                      <p:to>
                                        <p:strVal val="visible"/>
                                      </p:to>
                                    </p:set>
                                    <p:anim calcmode="lin" valueType="num">
                                      <p:cBhvr additive="base">
                                        <p:cTn dur="2000"/>
                                        <p:tgtEl>
                                          <p:spTgt spid="1275"/>
                                        </p:tgtEl>
                                        <p:attrNameLst>
                                          <p:attrName>ppt_w</p:attrName>
                                        </p:attrNameLst>
                                      </p:cBhvr>
                                      <p:tavLst>
                                        <p:tav fmla="" tm="0">
                                          <p:val>
                                            <p:strVal val="0"/>
                                          </p:val>
                                        </p:tav>
                                        <p:tav fmla="" tm="100000">
                                          <p:val>
                                            <p:strVal val="#ppt_w"/>
                                          </p:val>
                                        </p:tav>
                                      </p:tavLst>
                                    </p:anim>
                                    <p:anim calcmode="lin" valueType="num">
                                      <p:cBhvr additive="base">
                                        <p:cTn dur="2000"/>
                                        <p:tgtEl>
                                          <p:spTgt spid="127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“It From Bit” </a:t>
            </a:r>
            <a:endParaRPr/>
          </a:p>
        </p:txBody>
      </p:sp>
      <p:pic>
        <p:nvPicPr>
          <p:cNvPr id="161" name="Google Shape;161;p22"/>
          <p:cNvPicPr preferRelativeResize="0"/>
          <p:nvPr/>
        </p:nvPicPr>
        <p:blipFill rotWithShape="1">
          <a:blip r:embed="rId3">
            <a:alphaModFix/>
          </a:blip>
          <a:srcRect b="0" l="0" r="0" t="0"/>
          <a:stretch/>
        </p:blipFill>
        <p:spPr>
          <a:xfrm>
            <a:off x="2317480" y="2197911"/>
            <a:ext cx="7504820" cy="3531680"/>
          </a:xfrm>
          <a:prstGeom prst="rect">
            <a:avLst/>
          </a:prstGeom>
          <a:noFill/>
          <a:ln>
            <a:noFill/>
          </a:ln>
        </p:spPr>
      </p:pic>
      <p:sp>
        <p:nvSpPr>
          <p:cNvPr id="162" name="Google Shape;16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Entropic Forces and Gravity</a:t>
            </a:r>
            <a:endParaRPr/>
          </a:p>
        </p:txBody>
      </p:sp>
      <p:pic>
        <p:nvPicPr>
          <p:cNvPr id="168" name="Google Shape;168;p23"/>
          <p:cNvPicPr preferRelativeResize="0"/>
          <p:nvPr/>
        </p:nvPicPr>
        <p:blipFill rotWithShape="1">
          <a:blip r:embed="rId3">
            <a:alphaModFix/>
          </a:blip>
          <a:srcRect b="0" l="0" r="0" t="0"/>
          <a:stretch/>
        </p:blipFill>
        <p:spPr>
          <a:xfrm>
            <a:off x="3990907" y="4385789"/>
            <a:ext cx="2168594" cy="2124562"/>
          </a:xfrm>
          <a:prstGeom prst="rect">
            <a:avLst/>
          </a:prstGeom>
          <a:noFill/>
          <a:ln>
            <a:noFill/>
          </a:ln>
        </p:spPr>
      </p:pic>
      <p:pic>
        <p:nvPicPr>
          <p:cNvPr id="169" name="Google Shape;169;p23"/>
          <p:cNvPicPr preferRelativeResize="0"/>
          <p:nvPr/>
        </p:nvPicPr>
        <p:blipFill rotWithShape="1">
          <a:blip r:embed="rId4">
            <a:alphaModFix/>
          </a:blip>
          <a:srcRect b="20567" l="0" r="0" t="15177"/>
          <a:stretch/>
        </p:blipFill>
        <p:spPr>
          <a:xfrm>
            <a:off x="9981709" y="4599710"/>
            <a:ext cx="2076751" cy="1871125"/>
          </a:xfrm>
          <a:prstGeom prst="rect">
            <a:avLst/>
          </a:prstGeom>
          <a:noFill/>
          <a:ln>
            <a:noFill/>
          </a:ln>
        </p:spPr>
      </p:pic>
      <p:pic>
        <p:nvPicPr>
          <p:cNvPr id="170" name="Google Shape;170;p23"/>
          <p:cNvPicPr preferRelativeResize="0"/>
          <p:nvPr/>
        </p:nvPicPr>
        <p:blipFill rotWithShape="1">
          <a:blip r:embed="rId5">
            <a:alphaModFix/>
          </a:blip>
          <a:srcRect b="0" l="0" r="0" t="0"/>
          <a:stretch/>
        </p:blipFill>
        <p:spPr>
          <a:xfrm>
            <a:off x="624056" y="4486252"/>
            <a:ext cx="2601744" cy="1943595"/>
          </a:xfrm>
          <a:prstGeom prst="rect">
            <a:avLst/>
          </a:prstGeom>
          <a:noFill/>
          <a:ln>
            <a:noFill/>
          </a:ln>
        </p:spPr>
      </p:pic>
      <p:pic>
        <p:nvPicPr>
          <p:cNvPr id="171" name="Google Shape;171;p23"/>
          <p:cNvPicPr preferRelativeResize="0"/>
          <p:nvPr/>
        </p:nvPicPr>
        <p:blipFill rotWithShape="1">
          <a:blip r:embed="rId6">
            <a:alphaModFix/>
          </a:blip>
          <a:srcRect b="0" l="0" r="0" t="0"/>
          <a:stretch/>
        </p:blipFill>
        <p:spPr>
          <a:xfrm>
            <a:off x="679450" y="1835150"/>
            <a:ext cx="3213100" cy="2044700"/>
          </a:xfrm>
          <a:prstGeom prst="rect">
            <a:avLst/>
          </a:prstGeom>
          <a:noFill/>
          <a:ln>
            <a:noFill/>
          </a:ln>
        </p:spPr>
      </p:pic>
      <p:pic>
        <p:nvPicPr>
          <p:cNvPr id="172" name="Google Shape;172;p23"/>
          <p:cNvPicPr preferRelativeResize="0"/>
          <p:nvPr/>
        </p:nvPicPr>
        <p:blipFill rotWithShape="1">
          <a:blip r:embed="rId7">
            <a:alphaModFix/>
          </a:blip>
          <a:srcRect b="0" l="0" r="0" t="0"/>
          <a:stretch/>
        </p:blipFill>
        <p:spPr>
          <a:xfrm>
            <a:off x="9220584" y="211282"/>
            <a:ext cx="2796309" cy="1797627"/>
          </a:xfrm>
          <a:prstGeom prst="rect">
            <a:avLst/>
          </a:prstGeom>
          <a:noFill/>
          <a:ln>
            <a:noFill/>
          </a:ln>
        </p:spPr>
      </p:pic>
      <p:sp>
        <p:nvSpPr>
          <p:cNvPr id="173" name="Google Shape;173;p23"/>
          <p:cNvSpPr txBox="1"/>
          <p:nvPr/>
        </p:nvSpPr>
        <p:spPr>
          <a:xfrm>
            <a:off x="9814791" y="1953491"/>
            <a:ext cx="182043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Stephen Hawking</a:t>
            </a:r>
            <a:endParaRPr/>
          </a:p>
        </p:txBody>
      </p:sp>
      <p:sp>
        <p:nvSpPr>
          <p:cNvPr id="174" name="Google Shape;174;p23"/>
          <p:cNvSpPr txBox="1"/>
          <p:nvPr/>
        </p:nvSpPr>
        <p:spPr>
          <a:xfrm>
            <a:off x="10195791" y="6488668"/>
            <a:ext cx="136742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Erik Verlinde</a:t>
            </a:r>
            <a:endParaRPr sz="1800">
              <a:solidFill>
                <a:schemeClr val="dk1"/>
              </a:solidFill>
              <a:latin typeface="Calibri"/>
              <a:ea typeface="Calibri"/>
              <a:cs typeface="Calibri"/>
              <a:sym typeface="Calibri"/>
            </a:endParaRPr>
          </a:p>
        </p:txBody>
      </p:sp>
      <p:sp>
        <p:nvSpPr>
          <p:cNvPr id="175" name="Google Shape;175;p23"/>
          <p:cNvSpPr txBox="1"/>
          <p:nvPr/>
        </p:nvSpPr>
        <p:spPr>
          <a:xfrm>
            <a:off x="4152901" y="2167083"/>
            <a:ext cx="4057649"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Black holes are thermodynamic objects,</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with an information content proportional</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to its area (the holographic principle)</a:t>
            </a:r>
            <a:endParaRPr/>
          </a:p>
        </p:txBody>
      </p:sp>
      <p:sp>
        <p:nvSpPr>
          <p:cNvPr id="176" name="Google Shape;176;p23"/>
          <p:cNvSpPr txBox="1"/>
          <p:nvPr/>
        </p:nvSpPr>
        <p:spPr>
          <a:xfrm>
            <a:off x="6388370" y="5354806"/>
            <a:ext cx="281333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Gravity as an entropic force.</a:t>
            </a:r>
            <a:endParaRPr/>
          </a:p>
        </p:txBody>
      </p:sp>
      <p:sp>
        <p:nvSpPr>
          <p:cNvPr id="177" name="Google Shape;17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pic>
        <p:nvPicPr>
          <p:cNvPr id="178" name="Google Shape;178;p23"/>
          <p:cNvPicPr preferRelativeResize="0"/>
          <p:nvPr/>
        </p:nvPicPr>
        <p:blipFill rotWithShape="1">
          <a:blip r:embed="rId8">
            <a:alphaModFix/>
          </a:blip>
          <a:srcRect b="0" l="0" r="0" t="0"/>
          <a:stretch/>
        </p:blipFill>
        <p:spPr>
          <a:xfrm>
            <a:off x="10066240" y="2499013"/>
            <a:ext cx="1501151" cy="1976005"/>
          </a:xfrm>
          <a:prstGeom prst="rect">
            <a:avLst/>
          </a:prstGeom>
          <a:noFill/>
          <a:ln>
            <a:noFill/>
          </a:ln>
        </p:spPr>
      </p:pic>
      <p:sp>
        <p:nvSpPr>
          <p:cNvPr id="179" name="Google Shape;179;p23"/>
          <p:cNvSpPr txBox="1"/>
          <p:nvPr/>
        </p:nvSpPr>
        <p:spPr>
          <a:xfrm>
            <a:off x="8409710" y="3477491"/>
            <a:ext cx="160665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Gerard ‘t Hooft</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4"/>
          <p:cNvSpPr txBox="1"/>
          <p:nvPr>
            <p:ph type="title"/>
          </p:nvPr>
        </p:nvSpPr>
        <p:spPr>
          <a:xfrm>
            <a:off x="632717" y="19046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Free Energy: from physics to informatics</a:t>
            </a:r>
            <a:endParaRPr/>
          </a:p>
        </p:txBody>
      </p:sp>
      <p:grpSp>
        <p:nvGrpSpPr>
          <p:cNvPr id="185" name="Google Shape;185;p24"/>
          <p:cNvGrpSpPr/>
          <p:nvPr/>
        </p:nvGrpSpPr>
        <p:grpSpPr>
          <a:xfrm>
            <a:off x="1770104" y="3051281"/>
            <a:ext cx="8785179" cy="3257550"/>
            <a:chOff x="958445" y="1612900"/>
            <a:chExt cx="8785179" cy="3257550"/>
          </a:xfrm>
        </p:grpSpPr>
        <p:sp>
          <p:nvSpPr>
            <p:cNvPr id="186" name="Google Shape;186;p24"/>
            <p:cNvSpPr txBox="1"/>
            <p:nvPr/>
          </p:nvSpPr>
          <p:spPr>
            <a:xfrm>
              <a:off x="958445" y="1661809"/>
              <a:ext cx="18255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Maxwell’s demon</a:t>
              </a:r>
              <a:endParaRPr/>
            </a:p>
          </p:txBody>
        </p:sp>
        <p:pic>
          <p:nvPicPr>
            <p:cNvPr id="187" name="Google Shape;187;p24"/>
            <p:cNvPicPr preferRelativeResize="0"/>
            <p:nvPr/>
          </p:nvPicPr>
          <p:blipFill rotWithShape="1">
            <a:blip r:embed="rId3">
              <a:alphaModFix/>
            </a:blip>
            <a:srcRect b="0" l="0" r="0" t="0"/>
            <a:stretch/>
          </p:blipFill>
          <p:spPr>
            <a:xfrm>
              <a:off x="1048962" y="2105204"/>
              <a:ext cx="3695701" cy="2402205"/>
            </a:xfrm>
            <a:prstGeom prst="rect">
              <a:avLst/>
            </a:prstGeom>
            <a:noFill/>
            <a:ln>
              <a:noFill/>
            </a:ln>
          </p:spPr>
        </p:pic>
        <p:sp>
          <p:nvSpPr>
            <p:cNvPr id="188" name="Google Shape;188;p24"/>
            <p:cNvSpPr txBox="1"/>
            <p:nvPr/>
          </p:nvSpPr>
          <p:spPr>
            <a:xfrm>
              <a:off x="6743700" y="1612900"/>
              <a:ext cx="299992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Szilard’s one molecule engine </a:t>
              </a:r>
              <a:endParaRPr/>
            </a:p>
          </p:txBody>
        </p:sp>
        <p:pic>
          <p:nvPicPr>
            <p:cNvPr id="189" name="Google Shape;189;p24"/>
            <p:cNvPicPr preferRelativeResize="0"/>
            <p:nvPr/>
          </p:nvPicPr>
          <p:blipFill rotWithShape="1">
            <a:blip r:embed="rId4">
              <a:alphaModFix/>
            </a:blip>
            <a:srcRect b="0" l="0" r="0" t="0"/>
            <a:stretch/>
          </p:blipFill>
          <p:spPr>
            <a:xfrm>
              <a:off x="6896100" y="2184400"/>
              <a:ext cx="2520003" cy="2686050"/>
            </a:xfrm>
            <a:prstGeom prst="rect">
              <a:avLst/>
            </a:prstGeom>
            <a:noFill/>
            <a:ln>
              <a:noFill/>
            </a:ln>
          </p:spPr>
        </p:pic>
      </p:grpSp>
      <p:pic>
        <p:nvPicPr>
          <p:cNvPr id="190" name="Google Shape;190;p24"/>
          <p:cNvPicPr preferRelativeResize="0"/>
          <p:nvPr/>
        </p:nvPicPr>
        <p:blipFill rotWithShape="1">
          <a:blip r:embed="rId5">
            <a:alphaModFix/>
          </a:blip>
          <a:srcRect b="0" l="0" r="0" t="0"/>
          <a:stretch/>
        </p:blipFill>
        <p:spPr>
          <a:xfrm>
            <a:off x="606176" y="2207552"/>
            <a:ext cx="3657793" cy="272563"/>
          </a:xfrm>
          <a:prstGeom prst="rect">
            <a:avLst/>
          </a:prstGeom>
          <a:noFill/>
          <a:ln>
            <a:noFill/>
          </a:ln>
        </p:spPr>
      </p:pic>
      <p:sp>
        <p:nvSpPr>
          <p:cNvPr id="191" name="Google Shape;191;p24"/>
          <p:cNvSpPr txBox="1"/>
          <p:nvPr/>
        </p:nvSpPr>
        <p:spPr>
          <a:xfrm>
            <a:off x="4646111" y="2119472"/>
            <a:ext cx="703218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Entropy is the part of the free energy that cannot be converted into work</a:t>
            </a:r>
            <a:endParaRPr/>
          </a:p>
        </p:txBody>
      </p:sp>
      <p:sp>
        <p:nvSpPr>
          <p:cNvPr id="192" name="Google Shape;192;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pic>
        <p:nvPicPr>
          <p:cNvPr id="193" name="Google Shape;193;p24"/>
          <p:cNvPicPr preferRelativeResize="0"/>
          <p:nvPr/>
        </p:nvPicPr>
        <p:blipFill rotWithShape="1">
          <a:blip r:embed="rId6">
            <a:alphaModFix/>
          </a:blip>
          <a:srcRect b="0" l="0" r="0" t="0"/>
          <a:stretch/>
        </p:blipFill>
        <p:spPr>
          <a:xfrm>
            <a:off x="3688422" y="1666801"/>
            <a:ext cx="955496" cy="236129"/>
          </a:xfrm>
          <a:prstGeom prst="rect">
            <a:avLst/>
          </a:prstGeom>
          <a:noFill/>
          <a:ln>
            <a:noFill/>
          </a:ln>
        </p:spPr>
      </p:pic>
      <p:sp>
        <p:nvSpPr>
          <p:cNvPr id="194" name="Google Shape;194;p24"/>
          <p:cNvSpPr txBox="1"/>
          <p:nvPr/>
        </p:nvSpPr>
        <p:spPr>
          <a:xfrm>
            <a:off x="472611" y="1582222"/>
            <a:ext cx="319157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Second law of thermodynamics: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E.T. Jaynes</a:t>
            </a:r>
            <a:endParaRPr/>
          </a:p>
        </p:txBody>
      </p:sp>
      <p:pic>
        <p:nvPicPr>
          <p:cNvPr id="200" name="Google Shape;200;p25"/>
          <p:cNvPicPr preferRelativeResize="0"/>
          <p:nvPr/>
        </p:nvPicPr>
        <p:blipFill rotWithShape="1">
          <a:blip r:embed="rId3">
            <a:alphaModFix/>
          </a:blip>
          <a:srcRect b="0" l="0" r="0" t="0"/>
          <a:stretch/>
        </p:blipFill>
        <p:spPr>
          <a:xfrm>
            <a:off x="0" y="1637393"/>
            <a:ext cx="12192000" cy="2186214"/>
          </a:xfrm>
          <a:prstGeom prst="rect">
            <a:avLst/>
          </a:prstGeom>
          <a:noFill/>
          <a:ln>
            <a:noFill/>
          </a:ln>
        </p:spPr>
      </p:pic>
      <p:pic>
        <p:nvPicPr>
          <p:cNvPr id="201" name="Google Shape;201;p25"/>
          <p:cNvPicPr preferRelativeResize="0"/>
          <p:nvPr/>
        </p:nvPicPr>
        <p:blipFill rotWithShape="1">
          <a:blip r:embed="rId4">
            <a:alphaModFix/>
          </a:blip>
          <a:srcRect b="0" l="0" r="0" t="0"/>
          <a:stretch/>
        </p:blipFill>
        <p:spPr>
          <a:xfrm>
            <a:off x="10109200" y="309392"/>
            <a:ext cx="1282700" cy="1608308"/>
          </a:xfrm>
          <a:prstGeom prst="rect">
            <a:avLst/>
          </a:prstGeom>
          <a:noFill/>
          <a:ln>
            <a:noFill/>
          </a:ln>
        </p:spPr>
      </p:pic>
      <p:sp>
        <p:nvSpPr>
          <p:cNvPr id="202" name="Google Shape;202;p25"/>
          <p:cNvSpPr txBox="1"/>
          <p:nvPr/>
        </p:nvSpPr>
        <p:spPr>
          <a:xfrm>
            <a:off x="838200" y="4292600"/>
            <a:ext cx="8647624" cy="92333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The free energy is a subjective quantity</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Entropy is a degree of ignorance about the microscopic degrees of freedom of a system</a:t>
            </a:r>
            <a:endParaRPr/>
          </a:p>
        </p:txBody>
      </p:sp>
      <p:sp>
        <p:nvSpPr>
          <p:cNvPr id="203" name="Google Shape;203;p25"/>
          <p:cNvSpPr txBox="1"/>
          <p:nvPr/>
        </p:nvSpPr>
        <p:spPr>
          <a:xfrm>
            <a:off x="711200" y="5765800"/>
            <a:ext cx="8784649"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Landauer</a:t>
            </a:r>
            <a:r>
              <a:rPr lang="en-US" sz="1800">
                <a:solidFill>
                  <a:schemeClr val="dk1"/>
                </a:solidFill>
                <a:latin typeface="Calibri"/>
                <a:ea typeface="Calibri"/>
                <a:cs typeface="Calibri"/>
                <a:sym typeface="Calibri"/>
              </a:rPr>
              <a:t>: Computer memory of the microscopic state information needs to be overwritten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                   which increases entropy and costs energy.</a:t>
            </a:r>
            <a:endParaRPr/>
          </a:p>
        </p:txBody>
      </p:sp>
      <p:sp>
        <p:nvSpPr>
          <p:cNvPr id="204" name="Google Shape;20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Bayes</a:t>
            </a:r>
            <a:endParaRPr/>
          </a:p>
        </p:txBody>
      </p:sp>
      <p:pic>
        <p:nvPicPr>
          <p:cNvPr id="210" name="Google Shape;210;p26"/>
          <p:cNvPicPr preferRelativeResize="0"/>
          <p:nvPr/>
        </p:nvPicPr>
        <p:blipFill rotWithShape="1">
          <a:blip r:embed="rId3">
            <a:alphaModFix/>
          </a:blip>
          <a:srcRect b="0" l="0" r="0" t="0"/>
          <a:stretch/>
        </p:blipFill>
        <p:spPr>
          <a:xfrm>
            <a:off x="1553135" y="2367430"/>
            <a:ext cx="2938182" cy="3148052"/>
          </a:xfrm>
          <a:prstGeom prst="rect">
            <a:avLst/>
          </a:prstGeom>
          <a:noFill/>
          <a:ln>
            <a:noFill/>
          </a:ln>
        </p:spPr>
      </p:pic>
      <p:pic>
        <p:nvPicPr>
          <p:cNvPr id="211" name="Google Shape;211;p26"/>
          <p:cNvPicPr preferRelativeResize="0"/>
          <p:nvPr/>
        </p:nvPicPr>
        <p:blipFill rotWithShape="1">
          <a:blip r:embed="rId4">
            <a:alphaModFix/>
          </a:blip>
          <a:srcRect b="0" l="0" r="0" t="0"/>
          <a:stretch/>
        </p:blipFill>
        <p:spPr>
          <a:xfrm>
            <a:off x="5735308" y="2716306"/>
            <a:ext cx="4267698" cy="231065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